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30" r:id="rId2"/>
    <p:sldId id="256" r:id="rId3"/>
    <p:sldId id="257" r:id="rId4"/>
    <p:sldId id="258" r:id="rId5"/>
    <p:sldId id="259" r:id="rId6"/>
    <p:sldId id="260" r:id="rId7"/>
    <p:sldId id="317" r:id="rId8"/>
    <p:sldId id="269" r:id="rId9"/>
    <p:sldId id="301" r:id="rId10"/>
    <p:sldId id="302" r:id="rId11"/>
    <p:sldId id="318" r:id="rId12"/>
    <p:sldId id="262" r:id="rId13"/>
    <p:sldId id="319" r:id="rId14"/>
    <p:sldId id="320" r:id="rId15"/>
    <p:sldId id="305" r:id="rId16"/>
    <p:sldId id="270" r:id="rId17"/>
    <p:sldId id="271" r:id="rId18"/>
    <p:sldId id="272" r:id="rId19"/>
    <p:sldId id="274" r:id="rId20"/>
    <p:sldId id="275" r:id="rId21"/>
    <p:sldId id="323" r:id="rId22"/>
    <p:sldId id="276" r:id="rId23"/>
    <p:sldId id="327" r:id="rId24"/>
    <p:sldId id="321" r:id="rId25"/>
    <p:sldId id="322" r:id="rId26"/>
    <p:sldId id="324" r:id="rId27"/>
    <p:sldId id="325" r:id="rId28"/>
    <p:sldId id="326" r:id="rId29"/>
    <p:sldId id="328" r:id="rId30"/>
    <p:sldId id="32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15620"/>
    <p:restoredTop sz="96654" autoAdjust="0"/>
  </p:normalViewPr>
  <p:slideViewPr>
    <p:cSldViewPr>
      <p:cViewPr>
        <p:scale>
          <a:sx n="75" d="100"/>
          <a:sy n="75" d="100"/>
        </p:scale>
        <p:origin x="-744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5251E4-7EFD-4CB0-8E0C-98E76AA02A8D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D7EEF-814F-4579-825B-0C99FF9A91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077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DFCD-725B-4BAE-8AAB-40E144FDB953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EE64-A7F1-4ABC-BAF4-0E7B82F1A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DFCD-725B-4BAE-8AAB-40E144FDB953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EE64-A7F1-4ABC-BAF4-0E7B82F1A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DFCD-725B-4BAE-8AAB-40E144FDB953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EE64-A7F1-4ABC-BAF4-0E7B82F1A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DFCD-725B-4BAE-8AAB-40E144FDB953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EE64-A7F1-4ABC-BAF4-0E7B82F1A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DFCD-725B-4BAE-8AAB-40E144FDB953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EE64-A7F1-4ABC-BAF4-0E7B82F1A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DFCD-725B-4BAE-8AAB-40E144FDB953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EE64-A7F1-4ABC-BAF4-0E7B82F1A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DFCD-725B-4BAE-8AAB-40E144FDB953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EE64-A7F1-4ABC-BAF4-0E7B82F1A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DFCD-725B-4BAE-8AAB-40E144FDB953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EE64-A7F1-4ABC-BAF4-0E7B82F1A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DFCD-725B-4BAE-8AAB-40E144FDB953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EE64-A7F1-4ABC-BAF4-0E7B82F1A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DFCD-725B-4BAE-8AAB-40E144FDB953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EE64-A7F1-4ABC-BAF4-0E7B82F1A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3DFCD-725B-4BAE-8AAB-40E144FDB953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FEE64-A7F1-4ABC-BAF4-0E7B82F1A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3DFCD-725B-4BAE-8AAB-40E144FDB953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FEE64-A7F1-4ABC-BAF4-0E7B82F1A3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sz="2700" b="1" dirty="0" smtClean="0"/>
              <a:t>ИАСС</a:t>
            </a:r>
            <a:br>
              <a:rPr lang="sr-Cyrl-RS" sz="2700" b="1" dirty="0" smtClean="0"/>
            </a:br>
            <a:r>
              <a:rPr lang="sr-Cyrl-RS" sz="2700" b="1" dirty="0" smtClean="0"/>
              <a:t>Ургентна стања у стоматологији</a:t>
            </a:r>
            <a:br>
              <a:rPr lang="sr-Cyrl-RS" sz="2700" b="1" dirty="0" smtClean="0"/>
            </a:br>
            <a:r>
              <a:rPr lang="sr-Cyrl-RS" sz="2700" b="1" dirty="0" smtClean="0"/>
              <a:t>8. наставна јединица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Хемостаза</a:t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sz="2700" b="1" dirty="0" smtClean="0"/>
              <a:t>др Жељко Тодоровић</a:t>
            </a:r>
            <a:endParaRPr lang="en-US" sz="2700" b="1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CS" sz="3100" b="1" dirty="0" smtClean="0"/>
              <a:t>Имунологија:</a:t>
            </a:r>
            <a:r>
              <a:rPr lang="sr-Cyrl-CS" sz="3100" dirty="0" smtClean="0"/>
              <a:t> </a:t>
            </a:r>
            <a:r>
              <a:rPr lang="sr-Latn-CS" sz="3100" dirty="0" smtClean="0"/>
              <a:t>ANA </a:t>
            </a:r>
            <a:r>
              <a:rPr lang="sr-Cyrl-CS" sz="3100" dirty="0" smtClean="0"/>
              <a:t>негативна, </a:t>
            </a:r>
            <a:r>
              <a:rPr lang="sr-Latn-CS" sz="3100" dirty="0" smtClean="0"/>
              <a:t>IgA</a:t>
            </a:r>
            <a:r>
              <a:rPr lang="sr-Cyrl-CS" sz="3100" dirty="0" smtClean="0"/>
              <a:t>, </a:t>
            </a:r>
            <a:r>
              <a:rPr lang="sr-Latn-CS" sz="3100" dirty="0" smtClean="0"/>
              <a:t>IgG</a:t>
            </a:r>
            <a:r>
              <a:rPr lang="sr-Cyrl-CS" sz="3100" dirty="0" smtClean="0"/>
              <a:t>, </a:t>
            </a:r>
            <a:r>
              <a:rPr lang="sr-Latn-CS" sz="3100" dirty="0" smtClean="0"/>
              <a:t>IgM</a:t>
            </a:r>
            <a:r>
              <a:rPr lang="sr-Cyrl-CS" sz="3100" dirty="0" smtClean="0"/>
              <a:t>, </a:t>
            </a:r>
            <a:r>
              <a:rPr lang="sr-Latn-CS" sz="3100" dirty="0" smtClean="0"/>
              <a:t>C3</a:t>
            </a:r>
            <a:r>
              <a:rPr lang="sr-Cyrl-CS" sz="3100" dirty="0" smtClean="0"/>
              <a:t>, </a:t>
            </a:r>
            <a:r>
              <a:rPr lang="sr-Latn-CS" sz="3100" dirty="0" smtClean="0"/>
              <a:t>C4</a:t>
            </a:r>
            <a:r>
              <a:rPr lang="sr-Cyrl-CS" sz="3100" dirty="0" smtClean="0"/>
              <a:t>, </a:t>
            </a:r>
            <a:r>
              <a:rPr lang="sr-Latn-CS" sz="3100" dirty="0" smtClean="0"/>
              <a:t>RF</a:t>
            </a:r>
            <a:r>
              <a:rPr lang="sr-Cyrl-CS" sz="3100" dirty="0" smtClean="0"/>
              <a:t> у границама референтних вредности.</a:t>
            </a:r>
          </a:p>
          <a:p>
            <a:pPr>
              <a:buNone/>
            </a:pPr>
            <a:endParaRPr lang="sr-Cyrl-CS" sz="3100" dirty="0" smtClean="0"/>
          </a:p>
          <a:p>
            <a:r>
              <a:rPr lang="sr-Latn-CS" sz="3100" b="1" dirty="0" smtClean="0"/>
              <a:t>Coombs </a:t>
            </a:r>
            <a:r>
              <a:rPr lang="sr-Cyrl-CS" sz="3100" b="1" dirty="0" smtClean="0"/>
              <a:t>тест: </a:t>
            </a:r>
            <a:r>
              <a:rPr lang="sr-Cyrl-CS" sz="3100" dirty="0" smtClean="0"/>
              <a:t>негативан</a:t>
            </a:r>
          </a:p>
          <a:p>
            <a:pPr>
              <a:buNone/>
            </a:pPr>
            <a:endParaRPr lang="sr-Cyrl-CS" sz="3100" dirty="0" smtClean="0"/>
          </a:p>
          <a:p>
            <a:r>
              <a:rPr lang="sr-Latn-CS" sz="3100" b="1" dirty="0" smtClean="0"/>
              <a:t>LAC</a:t>
            </a:r>
            <a:r>
              <a:rPr lang="sr-Latn-CS" sz="3100" dirty="0" smtClean="0"/>
              <a:t> </a:t>
            </a:r>
            <a:r>
              <a:rPr lang="sr-Cyrl-CS" sz="3100" dirty="0" smtClean="0"/>
              <a:t>негативан, антитела за </a:t>
            </a:r>
            <a:r>
              <a:rPr lang="sr-Cyrl-CS" sz="3100" b="1" dirty="0" smtClean="0"/>
              <a:t>антифсфолипидни синдром </a:t>
            </a:r>
            <a:r>
              <a:rPr lang="sr-Cyrl-CS" sz="3100" dirty="0" smtClean="0"/>
              <a:t>негативна.</a:t>
            </a:r>
          </a:p>
          <a:p>
            <a:pPr>
              <a:buNone/>
            </a:pPr>
            <a:endParaRPr lang="sr-Cyrl-CS" sz="3100" dirty="0" smtClean="0"/>
          </a:p>
          <a:p>
            <a:r>
              <a:rPr lang="sr-Cyrl-CS" sz="3100" b="1" dirty="0" smtClean="0"/>
              <a:t>Вирусолошка испитивања </a:t>
            </a:r>
            <a:r>
              <a:rPr lang="sr-Cyrl-CS" sz="3100" dirty="0" smtClean="0"/>
              <a:t>(</a:t>
            </a:r>
            <a:r>
              <a:rPr lang="sr-Latn-CS" sz="3100" dirty="0" smtClean="0"/>
              <a:t>HIV, HBsAg, HCV</a:t>
            </a:r>
            <a:r>
              <a:rPr lang="sr-Cyrl-RS" sz="3100" dirty="0" smtClean="0"/>
              <a:t>): </a:t>
            </a:r>
            <a:r>
              <a:rPr lang="sr-Cyrl-CS" sz="3100" dirty="0" smtClean="0"/>
              <a:t>негативна.</a:t>
            </a:r>
          </a:p>
          <a:p>
            <a:pPr>
              <a:buNone/>
            </a:pPr>
            <a:endParaRPr lang="sr-Cyrl-CS" sz="3100" dirty="0" smtClean="0"/>
          </a:p>
          <a:p>
            <a:r>
              <a:rPr lang="sr-Cyrl-CS" sz="3100" b="1" dirty="0" smtClean="0"/>
              <a:t>Ендокринолошка испитивања: </a:t>
            </a:r>
            <a:r>
              <a:rPr lang="en-US" sz="3100" b="1" dirty="0" smtClean="0"/>
              <a:t>TSH: 38 </a:t>
            </a:r>
            <a:r>
              <a:rPr lang="en-US" sz="3100" b="1" dirty="0" err="1" smtClean="0"/>
              <a:t>mU</a:t>
            </a:r>
            <a:r>
              <a:rPr lang="en-US" sz="3100" b="1" dirty="0" smtClean="0"/>
              <a:t>/L </a:t>
            </a:r>
            <a:r>
              <a:rPr lang="en-US" sz="3100" dirty="0" smtClean="0"/>
              <a:t>(</a:t>
            </a:r>
            <a:r>
              <a:rPr lang="sr-Cyrl-CS" sz="3100" dirty="0" smtClean="0"/>
              <a:t>0,3-5,5</a:t>
            </a:r>
            <a:r>
              <a:rPr lang="en-US" sz="3100" dirty="0" smtClean="0"/>
              <a:t>)</a:t>
            </a:r>
            <a:r>
              <a:rPr lang="sr-Cyrl-CS" sz="3100" b="1" dirty="0" smtClean="0"/>
              <a:t>, </a:t>
            </a:r>
            <a:r>
              <a:rPr lang="sr-Latn-CS" sz="3100" b="1" dirty="0" smtClean="0"/>
              <a:t>fT4 5</a:t>
            </a:r>
            <a:r>
              <a:rPr lang="sr-Cyrl-RS" sz="3100" b="1" dirty="0" smtClean="0"/>
              <a:t>.</a:t>
            </a:r>
            <a:r>
              <a:rPr lang="sr-Latn-CS" sz="3100" b="1" dirty="0" smtClean="0"/>
              <a:t>6</a:t>
            </a:r>
            <a:r>
              <a:rPr lang="sr-Cyrl-RS" sz="3100" b="1" dirty="0" smtClean="0"/>
              <a:t> </a:t>
            </a:r>
            <a:r>
              <a:rPr lang="en-US" sz="3100" b="1" dirty="0" err="1" smtClean="0"/>
              <a:t>pmol</a:t>
            </a:r>
            <a:r>
              <a:rPr lang="en-US" sz="3100" b="1" dirty="0" smtClean="0"/>
              <a:t>/L</a:t>
            </a:r>
            <a:r>
              <a:rPr lang="sr-Latn-CS" sz="3100" b="1" dirty="0" smtClean="0"/>
              <a:t>, anti TPO At 562</a:t>
            </a:r>
            <a:r>
              <a:rPr lang="en-US" sz="3100" b="1" dirty="0" smtClean="0"/>
              <a:t>5</a:t>
            </a:r>
            <a:endParaRPr lang="sr-Latn-CS" sz="31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sr-Latn-CS" sz="3600" b="1" dirty="0" smtClean="0"/>
              <a:t> </a:t>
            </a:r>
            <a:r>
              <a:rPr lang="sr-Cyrl-CS" sz="3100" b="1" dirty="0" smtClean="0"/>
              <a:t>Додатно испитивање хемостазе: </a:t>
            </a:r>
          </a:p>
          <a:p>
            <a:pPr>
              <a:buFontTx/>
              <a:buNone/>
            </a:pPr>
            <a:endParaRPr lang="sr-Cyrl-CS" sz="3100" dirty="0" smtClean="0"/>
          </a:p>
          <a:p>
            <a:r>
              <a:rPr lang="sr-Latn-CS" sz="3100" dirty="0" smtClean="0"/>
              <a:t>FII, FV, FVII, FIX, FX, FXI, FXII </a:t>
            </a:r>
            <a:r>
              <a:rPr lang="sr-Cyrl-CS" sz="3100" dirty="0" smtClean="0"/>
              <a:t>у границама референтних вредности</a:t>
            </a:r>
          </a:p>
          <a:p>
            <a:r>
              <a:rPr lang="en-US" sz="3100" b="1" dirty="0" err="1" smtClean="0"/>
              <a:t>vWFAg</a:t>
            </a:r>
            <a:r>
              <a:rPr lang="en-US" sz="3100" b="1" dirty="0" smtClean="0"/>
              <a:t>: 15 </a:t>
            </a:r>
            <a:r>
              <a:rPr lang="sr-Latn-CS" sz="3100" b="1" dirty="0" smtClean="0"/>
              <a:t>%</a:t>
            </a:r>
            <a:r>
              <a:rPr lang="en-US" sz="3100" dirty="0" smtClean="0"/>
              <a:t> (</a:t>
            </a:r>
            <a:r>
              <a:rPr lang="sr-Cyrl-CS" sz="3100" dirty="0" smtClean="0"/>
              <a:t>50-150</a:t>
            </a:r>
            <a:r>
              <a:rPr lang="en-US" sz="3100" dirty="0" smtClean="0"/>
              <a:t>)</a:t>
            </a:r>
          </a:p>
          <a:p>
            <a:r>
              <a:rPr lang="en-US" sz="3100" b="1" dirty="0" err="1" smtClean="0"/>
              <a:t>vWF</a:t>
            </a:r>
            <a:r>
              <a:rPr lang="sr-Latn-CS" sz="3100" b="1" dirty="0" smtClean="0"/>
              <a:t>Act </a:t>
            </a:r>
            <a:r>
              <a:rPr lang="en-US" sz="3100" b="1" dirty="0" smtClean="0"/>
              <a:t>14 </a:t>
            </a:r>
            <a:r>
              <a:rPr lang="sr-Latn-CS" sz="3100" b="1" dirty="0" smtClean="0"/>
              <a:t>% </a:t>
            </a:r>
            <a:r>
              <a:rPr lang="en-US" sz="3100" dirty="0" smtClean="0"/>
              <a:t>(</a:t>
            </a:r>
            <a:r>
              <a:rPr lang="sr-Cyrl-CS" sz="3100" dirty="0" smtClean="0"/>
              <a:t>50-150)</a:t>
            </a:r>
            <a:endParaRPr lang="en-US" sz="3100" dirty="0" smtClean="0"/>
          </a:p>
          <a:p>
            <a:r>
              <a:rPr lang="en-US" sz="3100" b="1" dirty="0" smtClean="0"/>
              <a:t>FVIII: 26 </a:t>
            </a:r>
            <a:r>
              <a:rPr lang="sr-Latn-CS" sz="3100" b="1" dirty="0" smtClean="0"/>
              <a:t>%</a:t>
            </a:r>
            <a:r>
              <a:rPr lang="en-US" sz="3100" dirty="0" smtClean="0"/>
              <a:t> (</a:t>
            </a:r>
            <a:r>
              <a:rPr lang="sr-Cyrl-CS" sz="3100" dirty="0" smtClean="0"/>
              <a:t>50-150)</a:t>
            </a:r>
          </a:p>
          <a:p>
            <a:r>
              <a:rPr lang="sr-Cyrl-CS" sz="3100" dirty="0" smtClean="0"/>
              <a:t>Крвна група А </a:t>
            </a:r>
            <a:r>
              <a:rPr lang="sr-Latn-CS" sz="3100" dirty="0" smtClean="0"/>
              <a:t>Rh D +</a:t>
            </a:r>
            <a:endParaRPr lang="sr-Cyrl-CS" sz="3100" dirty="0" smtClean="0"/>
          </a:p>
          <a:p>
            <a:endParaRPr lang="sr-Cyrl-CS" sz="3100" dirty="0" smtClean="0"/>
          </a:p>
          <a:p>
            <a:r>
              <a:rPr lang="sr-Cyrl-CS" sz="2800" dirty="0" smtClean="0"/>
              <a:t>Испитивање хемостазе урађено и код рођене сестре, није дијагностикован поремећај хемостазе.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Да ли можемо да поставимо дијагнозу пацијенткињи?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dirty="0" smtClean="0"/>
              <a:t>Да. Пацијенткиња болује од</a:t>
            </a:r>
            <a:r>
              <a:rPr lang="sr-Latn-RS" sz="2400" dirty="0" smtClean="0"/>
              <a:t>: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sr-Latn-CS" sz="2400" dirty="0" smtClean="0"/>
              <a:t>Hypothyreosis prim. Thyreoiditis chr. Hashimoto.</a:t>
            </a:r>
          </a:p>
          <a:p>
            <a:pPr algn="just"/>
            <a:r>
              <a:rPr lang="sr-Latn-CS" sz="2400" b="1" dirty="0" smtClean="0"/>
              <a:t>Morbus Von Willebrand</a:t>
            </a:r>
          </a:p>
          <a:p>
            <a:pPr algn="just"/>
            <a:r>
              <a:rPr lang="sr-Latn-CS" sz="2400" dirty="0" smtClean="0"/>
              <a:t>Anaemia hyposideremica</a:t>
            </a:r>
            <a:endParaRPr lang="sr-Cyrl-CS" sz="2400" dirty="0" smtClean="0"/>
          </a:p>
          <a:p>
            <a:pPr algn="just"/>
            <a:endParaRPr lang="sr-Cyrl-RS" sz="2400" dirty="0" smtClean="0"/>
          </a:p>
          <a:p>
            <a:pPr algn="just"/>
            <a:endParaRPr lang="sr-Cyrl-RS" sz="2400" dirty="0"/>
          </a:p>
          <a:p>
            <a:pPr algn="just"/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CS" sz="2400" dirty="0" smtClean="0"/>
              <a:t>Уз консултацију ендокринолога</a:t>
            </a:r>
            <a:r>
              <a:rPr lang="sr-Latn-RS" sz="2400" dirty="0" smtClean="0"/>
              <a:t> </a:t>
            </a:r>
            <a:r>
              <a:rPr lang="sr-Cyrl-CS" sz="2400" dirty="0" smtClean="0"/>
              <a:t>укључена терапија: </a:t>
            </a:r>
            <a:r>
              <a:rPr lang="en-US" sz="2400" b="1" dirty="0" err="1" smtClean="0"/>
              <a:t>Levothyroxine</a:t>
            </a:r>
            <a:r>
              <a:rPr lang="sr-Cyrl-CS" sz="2400" b="1" dirty="0" smtClean="0"/>
              <a:t> </a:t>
            </a:r>
            <a:r>
              <a:rPr lang="en-US" sz="2400" b="1" dirty="0" smtClean="0"/>
              <a:t>75 </a:t>
            </a:r>
            <a:r>
              <a:rPr lang="en-US" sz="2400" b="1" dirty="0" err="1" smtClean="0"/>
              <a:t>μg</a:t>
            </a:r>
            <a:r>
              <a:rPr lang="en-US" sz="2400" b="1" dirty="0" smtClean="0"/>
              <a:t>/</a:t>
            </a:r>
            <a:r>
              <a:rPr lang="sr-Cyrl-RS" sz="2400" b="1" dirty="0" smtClean="0"/>
              <a:t>дан</a:t>
            </a:r>
            <a:r>
              <a:rPr lang="sr-Cyrl-CS" sz="2400" dirty="0" smtClean="0"/>
              <a:t>, </a:t>
            </a:r>
            <a:r>
              <a:rPr lang="en-US" sz="2400" dirty="0" smtClean="0"/>
              <a:t>TSH </a:t>
            </a:r>
            <a:r>
              <a:rPr lang="sr-Cyrl-CS" sz="2400" dirty="0" smtClean="0"/>
              <a:t>се нормализовао.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sr-Cyrl-CS" sz="2400" dirty="0" smtClean="0"/>
              <a:t>7 дан: а</a:t>
            </a:r>
            <a:r>
              <a:rPr lang="en-US" sz="2400" dirty="0" smtClean="0"/>
              <a:t>PTT </a:t>
            </a:r>
            <a:r>
              <a:rPr lang="sr-Cyrl-CS" sz="2400" dirty="0" smtClean="0"/>
              <a:t>нормализован.</a:t>
            </a:r>
            <a:endParaRPr lang="sr-Cyrl-RS" sz="2400" dirty="0" smtClean="0"/>
          </a:p>
          <a:p>
            <a:pPr algn="just"/>
            <a:endParaRPr lang="sr-Cyrl-RS" sz="2400" dirty="0" smtClean="0"/>
          </a:p>
          <a:p>
            <a:pPr algn="just"/>
            <a:r>
              <a:rPr lang="en-US" sz="2400" dirty="0" smtClean="0"/>
              <a:t>18</a:t>
            </a:r>
            <a:r>
              <a:rPr lang="sr-Cyrl-CS" sz="2400" dirty="0" smtClean="0"/>
              <a:t> дан: тестови </a:t>
            </a:r>
            <a:r>
              <a:rPr lang="en-US" sz="2400" dirty="0" err="1" smtClean="0"/>
              <a:t>vWF</a:t>
            </a:r>
            <a:r>
              <a:rPr lang="en-US" sz="2400" dirty="0" smtClean="0"/>
              <a:t> </a:t>
            </a:r>
            <a:r>
              <a:rPr lang="sr-Cyrl-CS" sz="2400" dirty="0" smtClean="0"/>
              <a:t>у границама референтних вредности.</a:t>
            </a:r>
            <a:endParaRPr lang="en-US" sz="2400" dirty="0" smtClean="0"/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CS" sz="2400" dirty="0" smtClean="0"/>
              <a:t>Дакле, код пацијеткиње је дијагностикована стечена </a:t>
            </a:r>
            <a:r>
              <a:rPr lang="en-US" sz="2400" dirty="0" smtClean="0"/>
              <a:t>von </a:t>
            </a:r>
            <a:r>
              <a:rPr lang="en-US" sz="2400" dirty="0" err="1" smtClean="0"/>
              <a:t>Willebrand</a:t>
            </a:r>
            <a:r>
              <a:rPr lang="sr-Cyrl-CS" sz="2400" dirty="0" smtClean="0"/>
              <a:t>-ова болест у склопу аутоимунског обољења (</a:t>
            </a:r>
            <a:r>
              <a:rPr lang="sr-Latn-CS" sz="2400" dirty="0" smtClean="0"/>
              <a:t>Hypothyreosis prim. Thyreoiditis chr. Hashimoto</a:t>
            </a:r>
            <a:r>
              <a:rPr lang="sr-Cyrl-CS" sz="2400" dirty="0" smtClean="0"/>
              <a:t>). </a:t>
            </a:r>
          </a:p>
          <a:p>
            <a:pPr algn="just">
              <a:buNone/>
            </a:pPr>
            <a:endParaRPr lang="sr-Cyrl-CS" sz="2400" dirty="0" smtClean="0"/>
          </a:p>
          <a:p>
            <a:pPr algn="just"/>
            <a:r>
              <a:rPr lang="sr-Cyrl-CS" sz="2400" dirty="0" smtClean="0"/>
              <a:t>Лечењем основне болести долази до клиничког и лабораторијског побољшања </a:t>
            </a:r>
            <a:r>
              <a:rPr lang="en-US" sz="2400" dirty="0" smtClean="0"/>
              <a:t>von </a:t>
            </a:r>
            <a:r>
              <a:rPr lang="en-US" sz="2400" dirty="0" err="1" smtClean="0"/>
              <a:t>Willebrand</a:t>
            </a:r>
            <a:r>
              <a:rPr lang="sr-Cyrl-CS" sz="2400" dirty="0" smtClean="0"/>
              <a:t>-ове болести.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Микроцитна хипосидеремјска анемија?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dirty="0" smtClean="0"/>
              <a:t>Настала секундарно услед продуженог и обилног менструалног крварења изазаваног недостатком </a:t>
            </a:r>
            <a:r>
              <a:rPr lang="en-US" sz="2400" dirty="0" smtClean="0"/>
              <a:t>Von-</a:t>
            </a:r>
            <a:r>
              <a:rPr lang="en-US" sz="2400" dirty="0" err="1" smtClean="0"/>
              <a:t>Willebrand</a:t>
            </a:r>
            <a:r>
              <a:rPr lang="sr-Cyrl-RS" sz="2400" dirty="0" smtClean="0"/>
              <a:t>-овог фактора.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Приказ случаја 2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sr-Cyrl-RS" sz="2400" dirty="0">
                <a:solidFill>
                  <a:prstClr val="black"/>
                </a:solidFill>
              </a:rPr>
              <a:t>Мушкарац старости </a:t>
            </a:r>
            <a:r>
              <a:rPr lang="sr-Cyrl-RS" sz="2400" dirty="0" smtClean="0">
                <a:solidFill>
                  <a:prstClr val="black"/>
                </a:solidFill>
              </a:rPr>
              <a:t>6</a:t>
            </a:r>
            <a:r>
              <a:rPr lang="en-US" sz="2400" dirty="0" smtClean="0">
                <a:solidFill>
                  <a:prstClr val="black"/>
                </a:solidFill>
              </a:rPr>
              <a:t>7</a:t>
            </a:r>
            <a:r>
              <a:rPr lang="sr-Cyrl-RS" sz="2400" dirty="0" smtClean="0">
                <a:solidFill>
                  <a:prstClr val="black"/>
                </a:solidFill>
              </a:rPr>
              <a:t> </a:t>
            </a:r>
            <a:r>
              <a:rPr lang="sr-Cyrl-RS" sz="2400" dirty="0">
                <a:solidFill>
                  <a:prstClr val="black"/>
                </a:solidFill>
              </a:rPr>
              <a:t>година, </a:t>
            </a:r>
            <a:r>
              <a:rPr lang="sr-Cyrl-RS" sz="2400" dirty="0" smtClean="0">
                <a:solidFill>
                  <a:prstClr val="black"/>
                </a:solidFill>
              </a:rPr>
              <a:t>машинбравар по занимању</a:t>
            </a:r>
            <a:endParaRPr lang="sr-Cyrl-RS" sz="2400" dirty="0">
              <a:solidFill>
                <a:prstClr val="black"/>
              </a:solidFill>
            </a:endParaRPr>
          </a:p>
          <a:p>
            <a:pPr lvl="0" algn="just">
              <a:buNone/>
            </a:pPr>
            <a:endParaRPr lang="sr-Cyrl-RS" sz="2400" dirty="0">
              <a:solidFill>
                <a:prstClr val="black"/>
              </a:solidFill>
            </a:endParaRPr>
          </a:p>
          <a:p>
            <a:pPr lvl="0" algn="just"/>
            <a:r>
              <a:rPr lang="sr-Cyrl-RS" sz="2400" dirty="0" smtClean="0">
                <a:solidFill>
                  <a:prstClr val="black"/>
                </a:solidFill>
              </a:rPr>
              <a:t>Јавио се лечећем лекару након што је приметио потпуно црвен урин последња 2  дана. Иначе наводи да му се последња 2 месеца јављају модрице по кожи.</a:t>
            </a:r>
            <a:endParaRPr lang="sr-Cyrl-RS" sz="2400" dirty="0">
              <a:solidFill>
                <a:prstClr val="black"/>
              </a:solidFill>
            </a:endParaRPr>
          </a:p>
          <a:p>
            <a:pPr lvl="0" algn="just">
              <a:buNone/>
            </a:pPr>
            <a:endParaRPr lang="sr-Cyrl-RS" sz="2400" dirty="0">
              <a:solidFill>
                <a:prstClr val="black"/>
              </a:solidFill>
            </a:endParaRPr>
          </a:p>
          <a:p>
            <a:pPr lvl="0" algn="just"/>
            <a:r>
              <a:rPr lang="sr-Cyrl-RS" sz="2400" dirty="0" smtClean="0">
                <a:solidFill>
                  <a:prstClr val="black"/>
                </a:solidFill>
              </a:rPr>
              <a:t>Послат од стране лечећег лекара у интернистичку амбуланту Ургентног центра.</a:t>
            </a:r>
            <a:endParaRPr lang="en-US" sz="24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sr-Cyrl-RS" sz="2400" b="1" dirty="0" smtClean="0"/>
              <a:t>Лабораторијски параметри:</a:t>
            </a:r>
          </a:p>
          <a:p>
            <a:pPr algn="just">
              <a:buNone/>
            </a:pPr>
            <a:endParaRPr lang="sr-Cyrl-RS" sz="2400" b="1" dirty="0" smtClean="0"/>
          </a:p>
          <a:p>
            <a:pPr algn="just"/>
            <a:r>
              <a:rPr lang="sr-Cyrl-RS" sz="2400" dirty="0" smtClean="0"/>
              <a:t>Крвна слика: </a:t>
            </a:r>
            <a:r>
              <a:rPr lang="sr-Cyrl-RS" sz="2400" b="1" dirty="0" smtClean="0"/>
              <a:t>Е</a:t>
            </a:r>
            <a:r>
              <a:rPr lang="en-US" sz="2400" b="1" dirty="0" smtClean="0"/>
              <a:t>r </a:t>
            </a:r>
            <a:r>
              <a:rPr lang="sr-Cyrl-RS" sz="2400" b="1" dirty="0" smtClean="0"/>
              <a:t>2.</a:t>
            </a:r>
            <a:r>
              <a:rPr lang="en-US" sz="2400" b="1" dirty="0" smtClean="0"/>
              <a:t>7</a:t>
            </a:r>
            <a:r>
              <a:rPr lang="sr-Cyrl-RS" sz="2400" b="1" dirty="0" smtClean="0"/>
              <a:t>8</a:t>
            </a:r>
            <a:r>
              <a:rPr lang="en-US" sz="2400" b="1" dirty="0" smtClean="0"/>
              <a:t>x10</a:t>
            </a:r>
            <a:r>
              <a:rPr lang="en-US" sz="2400" b="1" baseline="30000" dirty="0" smtClean="0"/>
              <a:t>12</a:t>
            </a:r>
            <a:r>
              <a:rPr lang="en-US" sz="2400" b="1" dirty="0" smtClean="0"/>
              <a:t>/l, </a:t>
            </a:r>
            <a:r>
              <a:rPr lang="en-US" sz="2400" b="1" dirty="0" err="1" smtClean="0"/>
              <a:t>Hgb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5</a:t>
            </a:r>
            <a:r>
              <a:rPr lang="en-US" sz="2400" b="1" dirty="0" smtClean="0"/>
              <a:t>6g/l</a:t>
            </a:r>
            <a:r>
              <a:rPr lang="sr-Latn-RS" sz="2400" b="1" dirty="0" smtClean="0"/>
              <a:t>,</a:t>
            </a:r>
            <a:r>
              <a:rPr lang="sr-Cyrl-RS" sz="2400" dirty="0" smtClean="0"/>
              <a:t> М</a:t>
            </a:r>
            <a:r>
              <a:rPr lang="en-US" sz="2400" dirty="0" smtClean="0"/>
              <a:t>CV 90fl,</a:t>
            </a:r>
            <a:r>
              <a:rPr lang="sr-Latn-RS" sz="2400" dirty="0" smtClean="0"/>
              <a:t> Tr </a:t>
            </a:r>
            <a:r>
              <a:rPr lang="sr-Cyrl-RS" sz="2400" dirty="0" smtClean="0"/>
              <a:t>3</a:t>
            </a:r>
            <a:r>
              <a:rPr lang="en-US" sz="2400" dirty="0" smtClean="0"/>
              <a:t>80</a:t>
            </a:r>
            <a:r>
              <a:rPr lang="sr-Latn-RS" sz="2400" dirty="0" smtClean="0"/>
              <a:t>x10</a:t>
            </a:r>
            <a:r>
              <a:rPr lang="sr-Latn-RS" sz="2400" baseline="30000" dirty="0" smtClean="0"/>
              <a:t>9</a:t>
            </a:r>
            <a:r>
              <a:rPr lang="en-US" sz="2400" dirty="0" smtClean="0"/>
              <a:t>/l, Le 8x10</a:t>
            </a:r>
            <a:r>
              <a:rPr lang="en-US" sz="2400" baseline="30000" dirty="0" smtClean="0"/>
              <a:t>9</a:t>
            </a:r>
            <a:r>
              <a:rPr lang="en-US" sz="2400" dirty="0" smtClean="0"/>
              <a:t>/l</a:t>
            </a:r>
            <a:r>
              <a:rPr lang="sr-Cyrl-RS" sz="2400" dirty="0" smtClean="0"/>
              <a:t>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sr-Cyrl-RS" sz="2400" dirty="0" smtClean="0"/>
              <a:t>Параметри хемостазе: </a:t>
            </a:r>
            <a:r>
              <a:rPr lang="en-US" sz="2400" b="1" dirty="0" err="1" smtClean="0"/>
              <a:t>aPTT</a:t>
            </a:r>
            <a:r>
              <a:rPr lang="sr-Cyrl-RS" sz="2400" b="1" dirty="0" smtClean="0"/>
              <a:t> 7</a:t>
            </a:r>
            <a:r>
              <a:rPr lang="en-US" sz="2400" b="1" dirty="0" smtClean="0"/>
              <a:t>7</a:t>
            </a:r>
            <a:r>
              <a:rPr lang="sr-Cyrl-RS" sz="2400" b="1" dirty="0" smtClean="0"/>
              <a:t>.</a:t>
            </a:r>
            <a:r>
              <a:rPr lang="en-US" sz="2400" b="1" dirty="0" smtClean="0"/>
              <a:t>1 s, </a:t>
            </a:r>
            <a:r>
              <a:rPr lang="en-US" sz="2400" dirty="0" smtClean="0"/>
              <a:t>INR </a:t>
            </a:r>
            <a:r>
              <a:rPr lang="sr-Cyrl-RS" sz="2400" dirty="0" smtClean="0"/>
              <a:t>0.99.</a:t>
            </a:r>
          </a:p>
          <a:p>
            <a:pPr algn="just">
              <a:buNone/>
            </a:pPr>
            <a:endParaRPr lang="sr-Cyrl-R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RS" sz="2400" b="1" dirty="0" smtClean="0"/>
              <a:t>Диференцијална дијагноза</a:t>
            </a:r>
            <a:r>
              <a:rPr lang="en-US" sz="2400" b="1" dirty="0" smtClean="0"/>
              <a:t>?</a:t>
            </a:r>
            <a:endParaRPr lang="en-US" sz="2400" b="1" dirty="0"/>
          </a:p>
          <a:p>
            <a:pPr>
              <a:buNone/>
            </a:pPr>
            <a:endParaRPr lang="sr-Cyrl-RS" sz="2400" dirty="0" smtClean="0"/>
          </a:p>
          <a:p>
            <a:r>
              <a:rPr lang="sr-Cyrl-RS" sz="2400" dirty="0" smtClean="0"/>
              <a:t>Коагулопатија, а</a:t>
            </a:r>
            <a:r>
              <a:rPr lang="en-US" sz="2400" dirty="0" smtClean="0"/>
              <a:t>PTT </a:t>
            </a:r>
            <a:r>
              <a:rPr lang="sr-Cyrl-RS" sz="2400" dirty="0" smtClean="0"/>
              <a:t>продужен</a:t>
            </a:r>
          </a:p>
          <a:p>
            <a:r>
              <a:rPr lang="en-US" sz="2400" dirty="0" smtClean="0"/>
              <a:t>Anemia </a:t>
            </a:r>
            <a:r>
              <a:rPr lang="en-US" sz="2400" dirty="0" err="1" smtClean="0"/>
              <a:t>normocytica</a:t>
            </a:r>
            <a:endParaRPr lang="sr-Cyrl-RS" sz="2400" dirty="0" smtClean="0"/>
          </a:p>
          <a:p>
            <a:pPr>
              <a:buNone/>
            </a:pPr>
            <a:endParaRPr lang="sr-Cyrl-R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Приказ случаја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Пацијент упућен хематологу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Урађена крвна слика са леукоцитарном формулом: </a:t>
            </a:r>
            <a:r>
              <a:rPr lang="sr-Cyrl-RS" sz="2400" b="1" dirty="0" smtClean="0"/>
              <a:t>Е</a:t>
            </a:r>
            <a:r>
              <a:rPr lang="en-US" sz="2400" b="1" dirty="0" smtClean="0"/>
              <a:t>r </a:t>
            </a:r>
            <a:r>
              <a:rPr lang="sr-Cyrl-RS" sz="2400" b="1" dirty="0" smtClean="0"/>
              <a:t>2.</a:t>
            </a:r>
            <a:r>
              <a:rPr lang="en-US" sz="2400" b="1" dirty="0" smtClean="0"/>
              <a:t>8</a:t>
            </a:r>
            <a:r>
              <a:rPr lang="sr-Cyrl-RS" sz="2400" b="1" dirty="0" smtClean="0"/>
              <a:t>8</a:t>
            </a:r>
            <a:r>
              <a:rPr lang="en-US" sz="2400" b="1" dirty="0" smtClean="0"/>
              <a:t>x10</a:t>
            </a:r>
            <a:r>
              <a:rPr lang="en-US" sz="2400" b="1" baseline="30000" dirty="0" smtClean="0"/>
              <a:t>12</a:t>
            </a:r>
            <a:r>
              <a:rPr lang="en-US" sz="2400" b="1" dirty="0" smtClean="0"/>
              <a:t>/l, </a:t>
            </a:r>
            <a:r>
              <a:rPr lang="en-US" sz="2400" b="1" dirty="0" err="1" smtClean="0"/>
              <a:t>Hgb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5</a:t>
            </a:r>
            <a:r>
              <a:rPr lang="en-US" sz="2400" b="1" dirty="0" smtClean="0"/>
              <a:t>8g/l</a:t>
            </a:r>
            <a:r>
              <a:rPr lang="sr-Latn-RS" sz="2400" b="1" dirty="0" smtClean="0"/>
              <a:t>,</a:t>
            </a:r>
            <a:r>
              <a:rPr lang="sr-Cyrl-RS" sz="2400" dirty="0" smtClean="0"/>
              <a:t> М</a:t>
            </a:r>
            <a:r>
              <a:rPr lang="en-US" sz="2400" dirty="0" smtClean="0"/>
              <a:t>CV 90fl,</a:t>
            </a:r>
            <a:r>
              <a:rPr lang="sr-Latn-RS" sz="2400" dirty="0" smtClean="0"/>
              <a:t> Tr </a:t>
            </a:r>
            <a:r>
              <a:rPr lang="sr-Cyrl-RS" sz="2400" dirty="0" smtClean="0"/>
              <a:t>3</a:t>
            </a:r>
            <a:r>
              <a:rPr lang="en-US" sz="2400" dirty="0" smtClean="0"/>
              <a:t>76</a:t>
            </a:r>
            <a:r>
              <a:rPr lang="sr-Latn-RS" sz="2400" dirty="0" smtClean="0"/>
              <a:t>x10</a:t>
            </a:r>
            <a:r>
              <a:rPr lang="sr-Latn-RS" sz="2400" baseline="30000" dirty="0" smtClean="0"/>
              <a:t>9</a:t>
            </a:r>
            <a:r>
              <a:rPr lang="en-US" sz="2400" dirty="0" smtClean="0"/>
              <a:t>/l, Le 8.1x10</a:t>
            </a:r>
            <a:r>
              <a:rPr lang="en-US" sz="2400" baseline="30000" dirty="0" smtClean="0"/>
              <a:t>9</a:t>
            </a:r>
            <a:r>
              <a:rPr lang="en-US" sz="2400" dirty="0" smtClean="0"/>
              <a:t>/l</a:t>
            </a:r>
            <a:r>
              <a:rPr lang="sr-Cyrl-RS" sz="2400" dirty="0" smtClean="0"/>
              <a:t> (</a:t>
            </a:r>
            <a:r>
              <a:rPr lang="en-US" sz="2400" dirty="0" smtClean="0"/>
              <a:t>Ne 75%, Ly 20%, Mo4%)</a:t>
            </a:r>
            <a:r>
              <a:rPr lang="sr-Cyrl-RS" sz="2400" dirty="0" smtClean="0"/>
              <a:t>.</a:t>
            </a:r>
            <a:endParaRPr lang="en-US" sz="2400" dirty="0" smtClean="0"/>
          </a:p>
          <a:p>
            <a:pPr algn="just"/>
            <a:endParaRPr lang="en-US" sz="2400" dirty="0" smtClean="0"/>
          </a:p>
          <a:p>
            <a:pPr algn="just"/>
            <a:r>
              <a:rPr lang="sr-Cyrl-RS" sz="2400" dirty="0" smtClean="0"/>
              <a:t>Параметри хемостазе: </a:t>
            </a:r>
            <a:r>
              <a:rPr lang="en-US" sz="2400" b="1" dirty="0" err="1" smtClean="0"/>
              <a:t>aPTT</a:t>
            </a:r>
            <a:r>
              <a:rPr lang="sr-Cyrl-RS" sz="2400" b="1" dirty="0" smtClean="0"/>
              <a:t> 7</a:t>
            </a:r>
            <a:r>
              <a:rPr lang="en-US" sz="2400" b="1" dirty="0" smtClean="0"/>
              <a:t>8</a:t>
            </a:r>
            <a:r>
              <a:rPr lang="sr-Cyrl-RS" sz="2400" b="1" dirty="0" smtClean="0"/>
              <a:t>.</a:t>
            </a:r>
            <a:r>
              <a:rPr lang="en-US" sz="2400" b="1" dirty="0" smtClean="0"/>
              <a:t>2 s, </a:t>
            </a:r>
            <a:r>
              <a:rPr lang="en-US" sz="2400" dirty="0" smtClean="0"/>
              <a:t>INR </a:t>
            </a:r>
            <a:r>
              <a:rPr lang="sr-Cyrl-RS" sz="2400" dirty="0" smtClean="0"/>
              <a:t>0.99.</a:t>
            </a:r>
          </a:p>
          <a:p>
            <a:pPr algn="just">
              <a:buNone/>
            </a:pPr>
            <a:endParaRPr lang="sr-Cyrl-RS" sz="2400" dirty="0" smtClean="0"/>
          </a:p>
          <a:p>
            <a:pPr algn="just"/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Пацијент је након урађене лабораторијске дијагностике хоспитализован на Клинику за хематологију.</a:t>
            </a:r>
            <a:endParaRPr lang="en-US" sz="2400" dirty="0" smtClean="0"/>
          </a:p>
          <a:p>
            <a:pPr algn="just"/>
            <a:endParaRPr lang="en-US" sz="2400" dirty="0" smtClean="0"/>
          </a:p>
          <a:p>
            <a:pPr algn="just"/>
            <a:r>
              <a:rPr lang="sr-Cyrl-RS" sz="2400" dirty="0" smtClean="0"/>
              <a:t>У анамнези пацијент не наводи да је раније имао спонтана крварења. Пре 2 године имао операцију ингвиналне киле која је протекла уредно. У породици нико није имао склоност ка крварењу.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sr-Latn-CS" sz="2400" b="1" dirty="0" smtClean="0">
                <a:solidFill>
                  <a:prstClr val="black"/>
                </a:solidFill>
              </a:rPr>
              <a:t>Status </a:t>
            </a:r>
            <a:r>
              <a:rPr lang="sr-Latn-CS" sz="2400" b="1" dirty="0">
                <a:solidFill>
                  <a:prstClr val="black"/>
                </a:solidFill>
              </a:rPr>
              <a:t>praesens: </a:t>
            </a:r>
            <a:r>
              <a:rPr lang="sr-Cyrl-CS" sz="2400" dirty="0">
                <a:solidFill>
                  <a:prstClr val="black"/>
                </a:solidFill>
              </a:rPr>
              <a:t>на пријему болесник је свестан, </a:t>
            </a:r>
            <a:r>
              <a:rPr lang="sr-Cyrl-RS" sz="2400" dirty="0" smtClean="0">
                <a:solidFill>
                  <a:prstClr val="black"/>
                </a:solidFill>
              </a:rPr>
              <a:t>орјентисан</a:t>
            </a:r>
            <a:r>
              <a:rPr lang="sr-Cyrl-CS" sz="2400" dirty="0" smtClean="0">
                <a:solidFill>
                  <a:prstClr val="black"/>
                </a:solidFill>
              </a:rPr>
              <a:t>, афебрилан, </a:t>
            </a:r>
            <a:r>
              <a:rPr lang="sr-Cyrl-CS" sz="2400" dirty="0">
                <a:solidFill>
                  <a:prstClr val="black"/>
                </a:solidFill>
              </a:rPr>
              <a:t>еупноичан</a:t>
            </a:r>
            <a:r>
              <a:rPr lang="sr-Cyrl-CS" sz="2400" dirty="0" smtClean="0">
                <a:solidFill>
                  <a:prstClr val="black"/>
                </a:solidFill>
              </a:rPr>
              <a:t>, бледе коже и видљивих слузница, </a:t>
            </a:r>
            <a:r>
              <a:rPr lang="sr-Cyrl-CS" sz="2400" dirty="0">
                <a:solidFill>
                  <a:prstClr val="black"/>
                </a:solidFill>
              </a:rPr>
              <a:t>без знакова за периферну </a:t>
            </a:r>
            <a:r>
              <a:rPr lang="en-US" sz="2400" dirty="0" err="1">
                <a:solidFill>
                  <a:prstClr val="black"/>
                </a:solidFill>
              </a:rPr>
              <a:t>лимфденопатију</a:t>
            </a:r>
            <a:r>
              <a:rPr lang="sr-Cyrl-RS" sz="2400" dirty="0">
                <a:solidFill>
                  <a:prstClr val="black"/>
                </a:solidFill>
              </a:rPr>
              <a:t> и </a:t>
            </a:r>
            <a:r>
              <a:rPr lang="sr-Cyrl-RS" sz="2400" dirty="0" smtClean="0">
                <a:solidFill>
                  <a:prstClr val="black"/>
                </a:solidFill>
              </a:rPr>
              <a:t>са присутним знацима хеморагијског синдрома на кожи доњих есктремитета и трупа.</a:t>
            </a:r>
            <a:endParaRPr lang="sr-Cyrl-CS" sz="2400" dirty="0">
              <a:solidFill>
                <a:prstClr val="black"/>
              </a:solidFill>
            </a:endParaRPr>
          </a:p>
          <a:p>
            <a:pPr algn="just"/>
            <a:endParaRPr lang="sr-Cyrl-RS" dirty="0" smtClean="0"/>
          </a:p>
          <a:p>
            <a:endParaRPr lang="en-US" dirty="0"/>
          </a:p>
        </p:txBody>
      </p:sp>
      <p:pic>
        <p:nvPicPr>
          <p:cNvPr id="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29200" y="1676399"/>
            <a:ext cx="2895600" cy="44664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Cyrl-RS" sz="2400" dirty="0" smtClean="0"/>
              <a:t>С обзиром на нормоцитну анемију тешког степена која је настала због акутног крварења (хематурије) пацијент је добио 2 дозе деплазматисаних еритроцита након чега је вредност хемоглобина износила 76</a:t>
            </a:r>
            <a:r>
              <a:rPr lang="en-US" sz="2400" dirty="0" smtClean="0"/>
              <a:t>g/l</a:t>
            </a:r>
            <a:r>
              <a:rPr lang="sr-Cyrl-RS" sz="2400" dirty="0" smtClean="0"/>
              <a:t>.</a:t>
            </a:r>
          </a:p>
          <a:p>
            <a:pPr algn="just">
              <a:buNone/>
            </a:pPr>
            <a:endParaRPr lang="sr-Cyrl-R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sr-Cyrl-CS" sz="2400" b="1" dirty="0" smtClean="0"/>
              <a:t>ЕХО абдомена</a:t>
            </a:r>
            <a:r>
              <a:rPr lang="sr-Cyrl-CS" sz="2400" dirty="0" smtClean="0"/>
              <a:t>: налаз уредан.</a:t>
            </a:r>
          </a:p>
          <a:p>
            <a:pPr>
              <a:buNone/>
            </a:pPr>
            <a:endParaRPr lang="sr-Cyrl-CS" sz="2400" dirty="0" smtClean="0"/>
          </a:p>
          <a:p>
            <a:r>
              <a:rPr lang="sr-Cyrl-CS" sz="2400" b="1" dirty="0" smtClean="0"/>
              <a:t>Ехо уротракта</a:t>
            </a:r>
            <a:r>
              <a:rPr lang="sr-Cyrl-CS" sz="2400" dirty="0" smtClean="0"/>
              <a:t>: налаз уредан.</a:t>
            </a:r>
          </a:p>
          <a:p>
            <a:endParaRPr lang="sr-Cyrl-CS" sz="2400" dirty="0" smtClean="0"/>
          </a:p>
          <a:p>
            <a:r>
              <a:rPr lang="sr-Cyrl-CS" sz="2400" dirty="0" smtClean="0"/>
              <a:t>Пласиран уринарни катетер: </a:t>
            </a:r>
            <a:r>
              <a:rPr lang="sr-Cyrl-CS" sz="2400" b="1" dirty="0" smtClean="0"/>
              <a:t>хематурија.</a:t>
            </a:r>
          </a:p>
          <a:p>
            <a:pPr>
              <a:buNone/>
            </a:pPr>
            <a:endParaRPr lang="sr-Latn-CS" sz="2400" dirty="0" smtClean="0"/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752600"/>
            <a:ext cx="273603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sr-Latn-CS" sz="2400" b="1" dirty="0" smtClean="0"/>
              <a:t> </a:t>
            </a:r>
            <a:r>
              <a:rPr lang="sr-Cyrl-CS" sz="2400" b="1" dirty="0" smtClean="0"/>
              <a:t>Додатно испитивање хемостазе: </a:t>
            </a:r>
          </a:p>
          <a:p>
            <a:pPr>
              <a:buFontTx/>
              <a:buNone/>
            </a:pPr>
            <a:endParaRPr lang="sr-Cyrl-CS" sz="2400" dirty="0" smtClean="0"/>
          </a:p>
          <a:p>
            <a:pPr algn="just"/>
            <a:r>
              <a:rPr lang="sr-Latn-CS" sz="2400" dirty="0" smtClean="0"/>
              <a:t>FII, FV, FVII, FIX, FX, FXI, FXII</a:t>
            </a:r>
            <a:r>
              <a:rPr lang="sr-Cyrl-RS" sz="2400" dirty="0" smtClean="0"/>
              <a:t>, </a:t>
            </a:r>
            <a:r>
              <a:rPr lang="en-US" sz="2400" dirty="0" err="1" smtClean="0"/>
              <a:t>vWF</a:t>
            </a:r>
            <a:r>
              <a:rPr lang="sr-Latn-CS" sz="2400" dirty="0" smtClean="0"/>
              <a:t> </a:t>
            </a:r>
            <a:r>
              <a:rPr lang="sr-Cyrl-CS" sz="2400" dirty="0" smtClean="0"/>
              <a:t>у границама референтних вредности</a:t>
            </a:r>
            <a:endParaRPr lang="en-US" sz="2400" dirty="0" smtClean="0"/>
          </a:p>
          <a:p>
            <a:pPr algn="just">
              <a:buNone/>
            </a:pPr>
            <a:endParaRPr lang="sr-Cyrl-CS" sz="2400" dirty="0" smtClean="0"/>
          </a:p>
          <a:p>
            <a:pPr algn="just"/>
            <a:r>
              <a:rPr lang="en-US" sz="2400" b="1" dirty="0" err="1" smtClean="0"/>
              <a:t>FVIIIAg</a:t>
            </a:r>
            <a:r>
              <a:rPr lang="en-US" sz="2400" b="1" dirty="0" smtClean="0"/>
              <a:t>: 3%</a:t>
            </a:r>
            <a:r>
              <a:rPr lang="en-US" sz="2400" dirty="0" smtClean="0"/>
              <a:t> (</a:t>
            </a:r>
            <a:r>
              <a:rPr lang="sr-Cyrl-CS" sz="2400" dirty="0" smtClean="0"/>
              <a:t>50-150)</a:t>
            </a:r>
            <a:endParaRPr lang="en-US" sz="2400" dirty="0" smtClean="0"/>
          </a:p>
          <a:p>
            <a:pPr algn="just"/>
            <a:r>
              <a:rPr lang="en-US" sz="2400" dirty="0" err="1" smtClean="0"/>
              <a:t>FVIIIAct</a:t>
            </a:r>
            <a:r>
              <a:rPr lang="en-US" sz="2400" dirty="0" smtClean="0"/>
              <a:t>: 3% (</a:t>
            </a:r>
            <a:r>
              <a:rPr lang="sr-Cyrl-CS" sz="2400" dirty="0" smtClean="0"/>
              <a:t>50-150)</a:t>
            </a:r>
          </a:p>
          <a:p>
            <a:pPr algn="just">
              <a:buNone/>
            </a:pPr>
            <a:endParaRPr lang="sr-Cyrl-CS" sz="2400" dirty="0" smtClean="0"/>
          </a:p>
          <a:p>
            <a:pPr algn="just"/>
            <a:r>
              <a:rPr lang="sr-Cyrl-CS" sz="2400" dirty="0" smtClean="0"/>
              <a:t>Испитивање хемостазе урађено и код рођен</a:t>
            </a:r>
            <a:r>
              <a:rPr lang="en-US" sz="2400" dirty="0" smtClean="0"/>
              <a:t>o</a:t>
            </a:r>
            <a:r>
              <a:rPr lang="sr-Cyrl-RS" sz="2400" dirty="0" smtClean="0"/>
              <a:t>г брата</a:t>
            </a:r>
            <a:r>
              <a:rPr lang="sr-Cyrl-CS" sz="2400" dirty="0" smtClean="0"/>
              <a:t>, није дијагностикован поремећај хемостазе.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Хемофилија</a:t>
            </a:r>
            <a:r>
              <a:rPr lang="en-US" sz="2400" dirty="0" smtClean="0"/>
              <a:t> A?</a:t>
            </a:r>
          </a:p>
          <a:p>
            <a:pPr algn="just"/>
            <a:endParaRPr lang="en-US" sz="2400" dirty="0" smtClean="0"/>
          </a:p>
          <a:p>
            <a:pPr algn="just"/>
            <a:r>
              <a:rPr lang="sr-Cyrl-RS" sz="2400" dirty="0" smtClean="0"/>
              <a:t>Да, али редак облик стечене хемофилије А.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Урађена анализа титра антитела на </a:t>
            </a:r>
            <a:r>
              <a:rPr lang="en-US" sz="2400" dirty="0" smtClean="0"/>
              <a:t>FVIII</a:t>
            </a:r>
            <a:r>
              <a:rPr lang="sr-Cyrl-RS" sz="2400" dirty="0" smtClean="0"/>
              <a:t> (инхибитор </a:t>
            </a:r>
            <a:r>
              <a:rPr lang="en-US" sz="2400" dirty="0" smtClean="0"/>
              <a:t>FVIII</a:t>
            </a:r>
            <a:r>
              <a:rPr lang="sr-Cyrl-RS" sz="2400" dirty="0" smtClean="0"/>
              <a:t>): </a:t>
            </a:r>
            <a:r>
              <a:rPr lang="sr-Cyrl-RS" sz="2400" b="1" dirty="0" smtClean="0"/>
              <a:t>33</a:t>
            </a:r>
            <a:r>
              <a:rPr lang="en-US" sz="2400" b="1" dirty="0" smtClean="0"/>
              <a:t>BU</a:t>
            </a:r>
            <a:r>
              <a:rPr lang="sr-Cyrl-RS" sz="2400" dirty="0" smtClean="0"/>
              <a:t>.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Наведени резултат указује на присуство виоке концентрације инхибитора </a:t>
            </a:r>
            <a:r>
              <a:rPr lang="en-US" sz="2400" dirty="0" smtClean="0"/>
              <a:t>FVIII.</a:t>
            </a:r>
            <a:endParaRPr lang="sr-Cyrl-RS" sz="2400" dirty="0" smtClean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У терапију укључен: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Рекомбиновани </a:t>
            </a:r>
            <a:r>
              <a:rPr lang="en-US" sz="2400" dirty="0" smtClean="0"/>
              <a:t>FVII</a:t>
            </a:r>
            <a:r>
              <a:rPr lang="sr-Cyrl-RS" sz="2400" dirty="0" smtClean="0"/>
              <a:t> (</a:t>
            </a:r>
            <a:r>
              <a:rPr lang="en-US" sz="2400" dirty="0" err="1" smtClean="0"/>
              <a:t>Novoseven</a:t>
            </a:r>
            <a:r>
              <a:rPr lang="sr-Cyrl-RS" sz="2400" dirty="0" smtClean="0"/>
              <a:t>) у дози 90</a:t>
            </a:r>
            <a:r>
              <a:rPr lang="en-US" sz="2400" dirty="0" smtClean="0"/>
              <a:t>mcg</a:t>
            </a:r>
            <a:r>
              <a:rPr lang="sr-Cyrl-RS" sz="2400" dirty="0" smtClean="0"/>
              <a:t> на 4 сата.</a:t>
            </a:r>
          </a:p>
          <a:p>
            <a:pPr algn="just"/>
            <a:r>
              <a:rPr lang="sr-Cyrl-RS" sz="2400" dirty="0" smtClean="0"/>
              <a:t>Пронизон орално </a:t>
            </a:r>
            <a:r>
              <a:rPr lang="en-US" sz="2400" dirty="0" smtClean="0"/>
              <a:t>2mg/kg</a:t>
            </a:r>
            <a:endParaRPr lang="sr-Cyrl-RS" sz="2400" dirty="0" smtClean="0"/>
          </a:p>
          <a:p>
            <a:pPr algn="just"/>
            <a:endParaRPr lang="sr-Cyrl-RS" sz="2400" dirty="0" smtClean="0"/>
          </a:p>
          <a:p>
            <a:pPr algn="just">
              <a:buNone/>
            </a:pPr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Зашто </a:t>
            </a:r>
            <a:r>
              <a:rPr lang="sr-Latn-RS" sz="2400" dirty="0" smtClean="0"/>
              <a:t>Novoseven</a:t>
            </a:r>
            <a:r>
              <a:rPr lang="sr-Cyrl-RS" sz="2400" dirty="0" smtClean="0"/>
              <a:t>?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Код пацијената са високом концентрацијом инхибитора </a:t>
            </a:r>
            <a:r>
              <a:rPr lang="en-US" sz="2400" dirty="0" smtClean="0"/>
              <a:t>FVIII</a:t>
            </a:r>
            <a:r>
              <a:rPr lang="sr-Cyrl-RS" sz="2400" dirty="0" smtClean="0"/>
              <a:t> преко 5</a:t>
            </a:r>
            <a:r>
              <a:rPr lang="en-US" sz="2400" dirty="0" smtClean="0"/>
              <a:t>BU</a:t>
            </a:r>
            <a:r>
              <a:rPr lang="sr-Cyrl-RS" sz="2400" dirty="0" smtClean="0"/>
              <a:t> нема смисла давати рекомбиновани </a:t>
            </a:r>
            <a:r>
              <a:rPr lang="en-US" sz="2400" dirty="0" smtClean="0"/>
              <a:t>FVIII </a:t>
            </a:r>
            <a:r>
              <a:rPr lang="sr-Cyrl-RS" sz="2400" dirty="0" smtClean="0"/>
              <a:t>јер га антитела одмах неутралишу</a:t>
            </a:r>
            <a:r>
              <a:rPr lang="sr-Latn-RS" sz="2400" dirty="0" smtClean="0"/>
              <a:t>. </a:t>
            </a:r>
          </a:p>
          <a:p>
            <a:pPr algn="just"/>
            <a:r>
              <a:rPr lang="sr-Cyrl-RS" sz="2400" dirty="0" smtClean="0"/>
              <a:t>Овакви пацијенти се лече или применом </a:t>
            </a:r>
            <a:r>
              <a:rPr lang="en-US" sz="2400" dirty="0" smtClean="0"/>
              <a:t>FVII </a:t>
            </a:r>
            <a:r>
              <a:rPr lang="sr-Cyrl-RS" sz="2400" dirty="0" smtClean="0"/>
              <a:t>или применом активираног концентрата протромбинског комплекса (</a:t>
            </a:r>
            <a:r>
              <a:rPr lang="en-US" sz="2400" dirty="0" smtClean="0"/>
              <a:t>FEIBA). 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Зашто пронизон?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Пронизон је укључен ради супресије стварања инхибитора </a:t>
            </a:r>
            <a:r>
              <a:rPr lang="en-US" sz="2400" dirty="0" smtClean="0"/>
              <a:t>FVIII.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RS" sz="2400" dirty="0" smtClean="0"/>
              <a:t>Жена старости 2</a:t>
            </a:r>
            <a:r>
              <a:rPr lang="en-US" sz="2400" dirty="0" smtClean="0"/>
              <a:t>0</a:t>
            </a:r>
            <a:r>
              <a:rPr lang="sr-Cyrl-RS" sz="2400" dirty="0" smtClean="0"/>
              <a:t> година, студенткиња по занимању.</a:t>
            </a:r>
          </a:p>
          <a:p>
            <a:pPr algn="just"/>
            <a:endParaRPr lang="sr-Cyrl-RS" sz="2400" dirty="0"/>
          </a:p>
          <a:p>
            <a:pPr algn="just"/>
            <a:r>
              <a:rPr lang="sr-Cyrl-RS" sz="2400" dirty="0" smtClean="0"/>
              <a:t>Јавила се лечећем лекару јер је пре 2 недеље након екстракције зуба имала обилно крварење. Стоматолог је саветовао да се јави хематологу.</a:t>
            </a:r>
          </a:p>
          <a:p>
            <a:pPr algn="just"/>
            <a:endParaRPr lang="sr-Cyrl-RS" sz="2400" dirty="0" smtClean="0"/>
          </a:p>
          <a:p>
            <a:pPr algn="just"/>
            <a:r>
              <a:rPr lang="sr-Cyrl-RS" sz="2400" dirty="0" smtClean="0"/>
              <a:t>У личној наманези не наводи друге болести, не користи лекове.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sr-Cyrl-RS" sz="3400" dirty="0" smtClean="0"/>
              <a:t>С обзиром да након 4 дана не долази до значајног клиничког побољшања, нити до повећања вредности </a:t>
            </a:r>
            <a:r>
              <a:rPr lang="en-US" sz="3400" dirty="0" smtClean="0"/>
              <a:t>FVIII</a:t>
            </a:r>
            <a:r>
              <a:rPr lang="sr-Cyrl-RS" sz="3400" dirty="0" smtClean="0"/>
              <a:t>, у терапију су укључени и интравенски имуноглобулини у дози од 0.4</a:t>
            </a:r>
            <a:r>
              <a:rPr lang="en-US" sz="3400" dirty="0" smtClean="0"/>
              <a:t>g/kg </a:t>
            </a:r>
            <a:r>
              <a:rPr lang="sr-Cyrl-RS" sz="3400" dirty="0" smtClean="0"/>
              <a:t>током 5 дана. </a:t>
            </a:r>
          </a:p>
          <a:p>
            <a:pPr algn="just"/>
            <a:endParaRPr lang="sr-Cyrl-RS" sz="3400" dirty="0" smtClean="0"/>
          </a:p>
          <a:p>
            <a:pPr algn="just"/>
            <a:r>
              <a:rPr lang="sr-Cyrl-RS" sz="3400" dirty="0" smtClean="0"/>
              <a:t>Пацијенту је настављено ординирање деплазматисаних еритроцита у складу са крвном сликом.</a:t>
            </a:r>
          </a:p>
          <a:p>
            <a:pPr algn="just"/>
            <a:endParaRPr lang="sr-Cyrl-RS" sz="3400" dirty="0" smtClean="0"/>
          </a:p>
          <a:p>
            <a:pPr algn="just"/>
            <a:r>
              <a:rPr lang="sr-Cyrl-RS" sz="3400" dirty="0" smtClean="0"/>
              <a:t>8 дана хоспитализације долази до престанка хематурије.</a:t>
            </a:r>
          </a:p>
          <a:p>
            <a:pPr algn="just"/>
            <a:endParaRPr lang="sr-Cyrl-RS" sz="3400" dirty="0" smtClean="0"/>
          </a:p>
          <a:p>
            <a:pPr algn="just"/>
            <a:r>
              <a:rPr lang="sr-Cyrl-RS" sz="3400" dirty="0" smtClean="0"/>
              <a:t>12. дана хоспитализације </a:t>
            </a:r>
            <a:r>
              <a:rPr lang="en-US" sz="3400" dirty="0" err="1" smtClean="0"/>
              <a:t>FVIIIAg</a:t>
            </a:r>
            <a:r>
              <a:rPr lang="en-US" sz="3400" dirty="0" smtClean="0"/>
              <a:t> 78%, </a:t>
            </a:r>
            <a:r>
              <a:rPr lang="en-US" sz="3400" dirty="0" err="1" smtClean="0"/>
              <a:t>FVIIIAct</a:t>
            </a:r>
            <a:r>
              <a:rPr lang="en-US" sz="3400" dirty="0" smtClean="0"/>
              <a:t> 80%.</a:t>
            </a:r>
          </a:p>
          <a:p>
            <a:pPr algn="just"/>
            <a:endParaRPr lang="en-US" sz="3400" dirty="0" smtClean="0"/>
          </a:p>
          <a:p>
            <a:pPr algn="just"/>
            <a:r>
              <a:rPr lang="en-US" sz="3400" dirty="0" smtClean="0"/>
              <a:t>15. </a:t>
            </a:r>
            <a:r>
              <a:rPr lang="sr-Cyrl-RS" sz="3400" dirty="0" smtClean="0"/>
              <a:t>дана хоспитализације пацијент је отпуштен са клинике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sr-Cyrl-RS" sz="2400" b="1" dirty="0" smtClean="0"/>
              <a:t>Лабораторијски параметри:</a:t>
            </a:r>
          </a:p>
          <a:p>
            <a:pPr algn="just">
              <a:buNone/>
            </a:pPr>
            <a:endParaRPr lang="sr-Cyrl-RS" sz="2400" b="1" dirty="0" smtClean="0"/>
          </a:p>
          <a:p>
            <a:pPr algn="just"/>
            <a:r>
              <a:rPr lang="sr-Cyrl-RS" sz="2400" dirty="0" smtClean="0"/>
              <a:t>Крвна слика: </a:t>
            </a:r>
            <a:r>
              <a:rPr lang="en-US" sz="2400" b="1" dirty="0" err="1" smtClean="0"/>
              <a:t>Er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3.33</a:t>
            </a:r>
            <a:r>
              <a:rPr lang="en-US" sz="2400" b="1" dirty="0" smtClean="0"/>
              <a:t>x10</a:t>
            </a:r>
            <a:r>
              <a:rPr lang="en-US" sz="2400" b="1" baseline="30000" dirty="0" smtClean="0"/>
              <a:t>12</a:t>
            </a:r>
            <a:r>
              <a:rPr lang="en-US" sz="2400" b="1" dirty="0" smtClean="0"/>
              <a:t>/l </a:t>
            </a:r>
            <a:r>
              <a:rPr lang="en-US" sz="2400" b="1" dirty="0" err="1" smtClean="0"/>
              <a:t>Hgb</a:t>
            </a:r>
            <a:r>
              <a:rPr lang="en-US" sz="2400" b="1" dirty="0" smtClean="0"/>
              <a:t> </a:t>
            </a:r>
            <a:r>
              <a:rPr lang="sr-Cyrl-RS" sz="2400" b="1" dirty="0" smtClean="0"/>
              <a:t>90</a:t>
            </a:r>
            <a:r>
              <a:rPr lang="en-US" sz="2400" b="1" dirty="0" smtClean="0"/>
              <a:t>g/l</a:t>
            </a:r>
            <a:r>
              <a:rPr lang="sr-Latn-RS" sz="2400" b="1" dirty="0" smtClean="0"/>
              <a:t>,</a:t>
            </a:r>
            <a:r>
              <a:rPr lang="sr-Cyrl-RS" sz="2400" b="1" dirty="0" smtClean="0"/>
              <a:t> М</a:t>
            </a:r>
            <a:r>
              <a:rPr lang="en-US" sz="2400" b="1" dirty="0" smtClean="0"/>
              <a:t>CV </a:t>
            </a:r>
            <a:r>
              <a:rPr lang="sr-Cyrl-RS" sz="2400" b="1" dirty="0" smtClean="0"/>
              <a:t>73</a:t>
            </a:r>
            <a:r>
              <a:rPr lang="en-US" sz="2400" b="1" dirty="0" smtClean="0"/>
              <a:t>fl,</a:t>
            </a:r>
            <a:r>
              <a:rPr lang="sr-Latn-RS" sz="2400" b="1" dirty="0" smtClean="0"/>
              <a:t> </a:t>
            </a:r>
            <a:r>
              <a:rPr lang="sr-Latn-RS" sz="2400" dirty="0" smtClean="0"/>
              <a:t>Tr </a:t>
            </a:r>
            <a:r>
              <a:rPr lang="sr-Cyrl-RS" sz="2400" dirty="0" smtClean="0"/>
              <a:t>36</a:t>
            </a:r>
            <a:r>
              <a:rPr lang="sr-Latn-RS" sz="2400" dirty="0" smtClean="0"/>
              <a:t>5x10</a:t>
            </a:r>
            <a:r>
              <a:rPr lang="sr-Latn-RS" sz="2400" baseline="30000" dirty="0" smtClean="0"/>
              <a:t>9</a:t>
            </a:r>
            <a:r>
              <a:rPr lang="en-US" sz="2400" dirty="0" smtClean="0"/>
              <a:t>/l, Le </a:t>
            </a:r>
            <a:r>
              <a:rPr lang="sr-Cyrl-RS" sz="2400" dirty="0" smtClean="0"/>
              <a:t>6</a:t>
            </a:r>
            <a:r>
              <a:rPr lang="en-US" sz="2400" dirty="0" smtClean="0"/>
              <a:t>.8x10</a:t>
            </a:r>
            <a:r>
              <a:rPr lang="en-US" sz="2400" baseline="30000" dirty="0" smtClean="0"/>
              <a:t>9</a:t>
            </a:r>
            <a:r>
              <a:rPr lang="en-US" sz="2400" dirty="0" smtClean="0"/>
              <a:t>/l</a:t>
            </a:r>
            <a:r>
              <a:rPr lang="sr-Cyrl-RS" sz="2400" dirty="0" smtClean="0"/>
              <a:t>.</a:t>
            </a:r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sr-Cyrl-RS" sz="2400" dirty="0" smtClean="0"/>
              <a:t>Параметри хемостазе: </a:t>
            </a:r>
            <a:r>
              <a:rPr lang="en-US" sz="2400" b="1" dirty="0" err="1" smtClean="0"/>
              <a:t>aPTT</a:t>
            </a:r>
            <a:r>
              <a:rPr lang="sr-Cyrl-RS" sz="2400" b="1" dirty="0" smtClean="0"/>
              <a:t> 50.5</a:t>
            </a:r>
            <a:r>
              <a:rPr lang="en-US" sz="2400" b="1" dirty="0" smtClean="0"/>
              <a:t> s</a:t>
            </a:r>
            <a:r>
              <a:rPr lang="en-US" sz="2400" dirty="0" smtClean="0"/>
              <a:t>, INR </a:t>
            </a:r>
            <a:r>
              <a:rPr lang="sr-Latn-RS" sz="2400" dirty="0" smtClean="0"/>
              <a:t>1.01</a:t>
            </a:r>
            <a:r>
              <a:rPr lang="sr-Cyrl-RS" sz="2400" dirty="0" smtClean="0"/>
              <a:t>.</a:t>
            </a:r>
          </a:p>
          <a:p>
            <a:pPr algn="just">
              <a:buNone/>
            </a:pPr>
            <a:endParaRPr lang="sr-Latn-R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RS" sz="2400" b="1" dirty="0" smtClean="0"/>
              <a:t>Диференцијална дијагноза</a:t>
            </a:r>
            <a:r>
              <a:rPr lang="en-US" sz="2400" b="1" dirty="0" smtClean="0"/>
              <a:t>?</a:t>
            </a:r>
            <a:endParaRPr lang="en-US" sz="2400" b="1" dirty="0"/>
          </a:p>
          <a:p>
            <a:pPr>
              <a:buNone/>
            </a:pPr>
            <a:endParaRPr lang="sr-Cyrl-RS" sz="2400" dirty="0" smtClean="0"/>
          </a:p>
          <a:p>
            <a:r>
              <a:rPr lang="sr-Cyrl-RS" sz="2400" dirty="0" smtClean="0"/>
              <a:t>Микроцитна, хипосидеремјска анемија</a:t>
            </a:r>
          </a:p>
          <a:p>
            <a:r>
              <a:rPr lang="sr-Cyrl-RS" sz="2400" dirty="0" smtClean="0"/>
              <a:t>Коагулопатија, а</a:t>
            </a:r>
            <a:r>
              <a:rPr lang="en-US" sz="2400" dirty="0" smtClean="0"/>
              <a:t>PTT </a:t>
            </a:r>
            <a:r>
              <a:rPr lang="sr-Cyrl-RS" sz="2400" dirty="0" smtClean="0"/>
              <a:t>продужен.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sr-Cyrl-RS" sz="2800" dirty="0" smtClean="0"/>
              <a:t>Пацијенткиња упућена хематологу.</a:t>
            </a:r>
          </a:p>
          <a:p>
            <a:pPr algn="just"/>
            <a:endParaRPr lang="sr-Cyrl-RS" sz="2800" dirty="0" smtClean="0"/>
          </a:p>
          <a:p>
            <a:pPr algn="just"/>
            <a:r>
              <a:rPr lang="sr-Cyrl-RS" sz="2800" dirty="0" smtClean="0"/>
              <a:t>Узета детаљна ан</a:t>
            </a:r>
            <a:r>
              <a:rPr lang="en-US" sz="2800" dirty="0" smtClean="0"/>
              <a:t>a</a:t>
            </a:r>
            <a:r>
              <a:rPr lang="sr-Cyrl-RS" sz="2800" dirty="0" smtClean="0"/>
              <a:t>мнеза, где пацијенткиња наводи да:</a:t>
            </a:r>
          </a:p>
          <a:p>
            <a:pPr algn="just">
              <a:buNone/>
            </a:pPr>
            <a:endParaRPr lang="sr-Cyrl-RS" sz="2400" dirty="0" smtClean="0"/>
          </a:p>
          <a:p>
            <a:pPr algn="just"/>
            <a:r>
              <a:rPr lang="sr-Cyrl-RS" sz="2400" dirty="0" smtClean="0"/>
              <a:t>Приметила спонтану појава модрица на надлактицама и ногама последња 2 месеца. </a:t>
            </a:r>
          </a:p>
          <a:p>
            <a:pPr algn="just"/>
            <a:r>
              <a:rPr lang="sr-Cyrl-RS" sz="2400" dirty="0" smtClean="0"/>
              <a:t>Последњи менструални циклус трајао 15 дана, иначе раније имала уредне цклусе. </a:t>
            </a:r>
          </a:p>
          <a:p>
            <a:pPr algn="just"/>
            <a:r>
              <a:rPr lang="ru-RU" sz="2400" dirty="0" smtClean="0"/>
              <a:t>Не узима лекове. </a:t>
            </a:r>
          </a:p>
          <a:p>
            <a:pPr algn="just"/>
            <a:r>
              <a:rPr lang="ru-RU" sz="2400" dirty="0" smtClean="0"/>
              <a:t>До сада више пута имала ектракцију зуба и као дете оперисала крајнике али није имала продужено и обилно крварење након интервенције.</a:t>
            </a:r>
          </a:p>
          <a:p>
            <a:pPr algn="just"/>
            <a:r>
              <a:rPr lang="ru-RU" sz="2400" dirty="0" smtClean="0"/>
              <a:t>Из породичне анамнезе се сазнаје да мајка болује од дијабетеса и да има витилиго. Нема болести са склоношћу ка крварењу у породици.</a:t>
            </a:r>
          </a:p>
          <a:p>
            <a:pPr algn="just"/>
            <a:endParaRPr lang="sr-Cyrl-RS" sz="2400" dirty="0" smtClean="0"/>
          </a:p>
          <a:p>
            <a:pPr algn="just"/>
            <a:endParaRPr lang="sr-Cyrl-R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sr-Latn-CS" sz="2400" dirty="0" smtClean="0"/>
              <a:t>K</a:t>
            </a:r>
            <a:r>
              <a:rPr lang="sr-Cyrl-RS" sz="2400" dirty="0" smtClean="0"/>
              <a:t>рвна</a:t>
            </a:r>
            <a:r>
              <a:rPr lang="en-US" sz="2400" dirty="0" smtClean="0"/>
              <a:t> </a:t>
            </a:r>
            <a:r>
              <a:rPr lang="sr-Cyrl-RS" sz="2400" dirty="0" smtClean="0"/>
              <a:t>слика са формулом</a:t>
            </a:r>
            <a:r>
              <a:rPr lang="sr-Cyrl-CS" sz="2400" dirty="0" smtClean="0"/>
              <a:t>: </a:t>
            </a:r>
            <a:r>
              <a:rPr lang="sr-Latn-CS" sz="2400" dirty="0" smtClean="0"/>
              <a:t>Le 8,3</a:t>
            </a:r>
            <a:r>
              <a:rPr lang="sr-Cyrl-CS" sz="2400" dirty="0" smtClean="0"/>
              <a:t>х10</a:t>
            </a:r>
            <a:r>
              <a:rPr lang="sr-Cyrl-CS" sz="2400" baseline="30000" dirty="0" smtClean="0"/>
              <a:t>9</a:t>
            </a:r>
            <a:r>
              <a:rPr lang="sr-Cyrl-CS" sz="2400" dirty="0" smtClean="0"/>
              <a:t>/</a:t>
            </a:r>
            <a:r>
              <a:rPr lang="sr-Latn-CS" sz="2400" dirty="0" smtClean="0"/>
              <a:t>l, </a:t>
            </a:r>
            <a:r>
              <a:rPr lang="sr-Latn-CS" sz="2400" b="1" dirty="0" smtClean="0"/>
              <a:t>Er </a:t>
            </a:r>
            <a:r>
              <a:rPr lang="sr-Cyrl-CS" sz="2400" b="1" dirty="0" smtClean="0"/>
              <a:t>3</a:t>
            </a:r>
            <a:r>
              <a:rPr lang="sr-Latn-CS" sz="2400" b="1" dirty="0" smtClean="0"/>
              <a:t>,21x10</a:t>
            </a:r>
            <a:r>
              <a:rPr lang="sr-Latn-CS" sz="2400" b="1" baseline="30000" dirty="0" smtClean="0"/>
              <a:t>12</a:t>
            </a:r>
            <a:r>
              <a:rPr lang="sr-Latn-CS" sz="2400" b="1" dirty="0" smtClean="0"/>
              <a:t>/l,</a:t>
            </a:r>
            <a:r>
              <a:rPr lang="sr-Cyrl-CS" sz="2400" b="1" dirty="0" smtClean="0"/>
              <a:t> </a:t>
            </a:r>
            <a:r>
              <a:rPr lang="sr-Latn-CS" sz="2400" b="1" dirty="0" smtClean="0"/>
              <a:t>Hgb</a:t>
            </a:r>
            <a:r>
              <a:rPr lang="sr-Cyrl-CS" sz="2400" b="1" dirty="0" smtClean="0"/>
              <a:t> 88 </a:t>
            </a:r>
            <a:r>
              <a:rPr lang="sr-Latn-CS" sz="2400" b="1" dirty="0" smtClean="0"/>
              <a:t>g/l, MCV </a:t>
            </a:r>
            <a:r>
              <a:rPr lang="sr-Cyrl-CS" sz="2400" b="1" dirty="0" smtClean="0"/>
              <a:t>72</a:t>
            </a:r>
            <a:r>
              <a:rPr lang="sr-Latn-CS" sz="2400" b="1" dirty="0" smtClean="0"/>
              <a:t> </a:t>
            </a:r>
            <a:r>
              <a:rPr lang="en-US" sz="2400" b="1" dirty="0" err="1" smtClean="0"/>
              <a:t>fL</a:t>
            </a:r>
            <a:r>
              <a:rPr lang="en-US" sz="2400" b="1" dirty="0" smtClean="0"/>
              <a:t> </a:t>
            </a:r>
            <a:r>
              <a:rPr lang="sr-Latn-CS" sz="2400" dirty="0" smtClean="0"/>
              <a:t>Tr </a:t>
            </a:r>
            <a:r>
              <a:rPr lang="sr-Cyrl-CS" sz="2400" dirty="0" smtClean="0"/>
              <a:t>325</a:t>
            </a:r>
            <a:r>
              <a:rPr lang="sr-Latn-CS" sz="2400" dirty="0" smtClean="0"/>
              <a:t>x10</a:t>
            </a:r>
            <a:r>
              <a:rPr lang="sr-Latn-CS" sz="2400" baseline="30000" dirty="0" smtClean="0"/>
              <a:t>9</a:t>
            </a:r>
            <a:r>
              <a:rPr lang="sr-Latn-CS" sz="2400" dirty="0" smtClean="0"/>
              <a:t>/l</a:t>
            </a:r>
            <a:r>
              <a:rPr lang="sr-Cyrl-CS" sz="2400" dirty="0" smtClean="0"/>
              <a:t>, </a:t>
            </a:r>
            <a:r>
              <a:rPr lang="sr-Latn-CS" sz="2400" dirty="0" smtClean="0"/>
              <a:t>Rtc 8%</a:t>
            </a:r>
            <a:endParaRPr lang="sr-Cyrl-RS" sz="2400" dirty="0" smtClean="0"/>
          </a:p>
          <a:p>
            <a:pPr>
              <a:buNone/>
            </a:pPr>
            <a:endParaRPr lang="sr-Latn-CS" sz="2400" dirty="0" smtClean="0"/>
          </a:p>
          <a:p>
            <a:r>
              <a:rPr lang="sr-Cyrl-CS" sz="2400" dirty="0" smtClean="0"/>
              <a:t>Параметри хемостазе:</a:t>
            </a:r>
            <a:r>
              <a:rPr lang="sr-Latn-CS" sz="2400" dirty="0" smtClean="0"/>
              <a:t> </a:t>
            </a:r>
            <a:r>
              <a:rPr lang="sr-Latn-CS" sz="2400" b="1" dirty="0" smtClean="0"/>
              <a:t>APTT</a:t>
            </a:r>
            <a:r>
              <a:rPr lang="sr-Cyrl-CS" sz="2400" b="1" dirty="0" smtClean="0"/>
              <a:t> </a:t>
            </a:r>
            <a:r>
              <a:rPr lang="sv-SE" sz="2400" b="1" dirty="0" smtClean="0"/>
              <a:t>52 s</a:t>
            </a:r>
            <a:r>
              <a:rPr lang="sr-Latn-CS" sz="2400" b="1" dirty="0" smtClean="0"/>
              <a:t>,</a:t>
            </a:r>
            <a:r>
              <a:rPr lang="sv-SE" sz="2400" b="1" dirty="0" smtClean="0"/>
              <a:t> </a:t>
            </a:r>
            <a:r>
              <a:rPr lang="sr-Cyrl-RS" sz="2400" b="1" dirty="0" smtClean="0"/>
              <a:t>време крварења</a:t>
            </a:r>
            <a:r>
              <a:rPr lang="sr-Latn-CS" sz="2400" b="1" dirty="0" smtClean="0"/>
              <a:t> </a:t>
            </a:r>
            <a:r>
              <a:rPr lang="sv-SE" sz="2400" b="1" dirty="0" smtClean="0"/>
              <a:t>8.5 min</a:t>
            </a:r>
            <a:r>
              <a:rPr lang="sr-Latn-CS" sz="2400" dirty="0" smtClean="0"/>
              <a:t>, INR </a:t>
            </a:r>
            <a:r>
              <a:rPr lang="sr-Cyrl-RS" sz="2400" dirty="0" smtClean="0"/>
              <a:t>1.1</a:t>
            </a:r>
            <a:r>
              <a:rPr lang="sr-Latn-CS" sz="2400" dirty="0" smtClean="0"/>
              <a:t>, </a:t>
            </a:r>
            <a:r>
              <a:rPr lang="sr-Cyrl-CS" sz="2400" dirty="0" smtClean="0"/>
              <a:t>фибриноген </a:t>
            </a:r>
            <a:r>
              <a:rPr lang="sr-Latn-CS" sz="2400" dirty="0" smtClean="0"/>
              <a:t>3</a:t>
            </a:r>
            <a:r>
              <a:rPr lang="sr-Cyrl-RS" sz="2400" dirty="0" smtClean="0"/>
              <a:t>.</a:t>
            </a:r>
            <a:r>
              <a:rPr lang="sr-Latn-CS" sz="2400" dirty="0" smtClean="0"/>
              <a:t>2</a:t>
            </a:r>
            <a:endParaRPr lang="sr-Cyrl-RS" sz="2400" dirty="0" smtClean="0"/>
          </a:p>
          <a:p>
            <a:pPr>
              <a:buNone/>
            </a:pPr>
            <a:endParaRPr lang="sr-Cyrl-CS" sz="2400" dirty="0" smtClean="0"/>
          </a:p>
          <a:p>
            <a:r>
              <a:rPr lang="sr-Cyrl-CS" sz="2400" dirty="0" smtClean="0"/>
              <a:t> Биохемијске параметри </a:t>
            </a:r>
            <a:r>
              <a:rPr lang="en-US" sz="2400" b="1" dirty="0" smtClean="0"/>
              <a:t>Fe </a:t>
            </a:r>
            <a:r>
              <a:rPr lang="sr-Cyrl-RS" sz="2400" b="1" dirty="0" smtClean="0"/>
              <a:t>у </a:t>
            </a:r>
            <a:r>
              <a:rPr lang="sr-Cyrl-CS" sz="2400" b="1" dirty="0" smtClean="0"/>
              <a:t>серуму 3</a:t>
            </a:r>
            <a:r>
              <a:rPr lang="en-US" sz="2400" b="1" dirty="0" smtClean="0"/>
              <a:t>.</a:t>
            </a:r>
            <a:r>
              <a:rPr lang="sr-Latn-CS" sz="2400" b="1" dirty="0" smtClean="0"/>
              <a:t>3</a:t>
            </a:r>
            <a:r>
              <a:rPr lang="en-US" sz="2400" b="1" dirty="0" smtClean="0"/>
              <a:t>µmol/L</a:t>
            </a:r>
            <a:r>
              <a:rPr lang="sr-Latn-CS" sz="2400" b="1" dirty="0" smtClean="0"/>
              <a:t>, </a:t>
            </a:r>
            <a:r>
              <a:rPr lang="sr-Cyrl-CS" sz="2400" b="1" dirty="0" smtClean="0"/>
              <a:t> феритин </a:t>
            </a:r>
            <a:r>
              <a:rPr lang="en-US" sz="2400" b="1" dirty="0" smtClean="0"/>
              <a:t>15ng/</a:t>
            </a:r>
            <a:r>
              <a:rPr lang="en-US" sz="2400" b="1" dirty="0" err="1" smtClean="0"/>
              <a:t>mL</a:t>
            </a:r>
            <a:r>
              <a:rPr lang="sr-Cyrl-CS" sz="2400" b="1" dirty="0" smtClean="0"/>
              <a:t>, </a:t>
            </a:r>
            <a:r>
              <a:rPr lang="sr-Latn-CS" sz="2400" b="1" dirty="0" smtClean="0"/>
              <a:t>TIBC </a:t>
            </a:r>
            <a:r>
              <a:rPr lang="en-US" sz="2400" b="1" dirty="0" smtClean="0"/>
              <a:t>60</a:t>
            </a:r>
            <a:r>
              <a:rPr lang="sr-Latn-CS" sz="2400" b="1" dirty="0" smtClean="0"/>
              <a:t>, UIBC </a:t>
            </a:r>
            <a:r>
              <a:rPr lang="sr-Cyrl-CS" sz="2400" b="1" dirty="0" smtClean="0"/>
              <a:t>5</a:t>
            </a:r>
            <a:r>
              <a:rPr lang="en-US" sz="2400" b="1" dirty="0" smtClean="0"/>
              <a:t>7</a:t>
            </a:r>
            <a:r>
              <a:rPr lang="sr-Latn-CS" sz="2400" b="1" dirty="0" smtClean="0"/>
              <a:t>,</a:t>
            </a:r>
            <a:r>
              <a:rPr lang="sr-Cyrl-CS" sz="2400" dirty="0" smtClean="0"/>
              <a:t> остали параметри су у границама референтних вредности</a:t>
            </a:r>
          </a:p>
          <a:p>
            <a:pPr>
              <a:buNone/>
            </a:pPr>
            <a:endParaRPr lang="sr-Cyrl-CS" sz="2400" dirty="0" smtClean="0"/>
          </a:p>
          <a:p>
            <a:r>
              <a:rPr lang="sr-Cyrl-CS" sz="2400" dirty="0" smtClean="0"/>
              <a:t>Размаз периферне крви: хипохромија, анизоцитоза, зрели елемени беле лозе, тромбоцити уредне морфологије.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sr-Cyrl-RS" dirty="0" smtClean="0"/>
              <a:t>Пацијенткиња је након урађених лабораторијских анализа и размаза периферне крви хоспитализована у Клинику за хематологију.</a:t>
            </a:r>
          </a:p>
          <a:p>
            <a:pPr algn="just"/>
            <a:endParaRPr lang="sr-Cyrl-RS" dirty="0" smtClean="0"/>
          </a:p>
          <a:p>
            <a:pPr algn="just"/>
            <a:r>
              <a:rPr lang="sr-Latn-CS" b="1" dirty="0" smtClean="0"/>
              <a:t>Status praesens: </a:t>
            </a:r>
            <a:r>
              <a:rPr lang="sr-Cyrl-CS" dirty="0" smtClean="0"/>
              <a:t>на пријему пацијенткиња је свестна, орјентисана, афебрилна, еупноична, бледе коже и видљивих слузница, без знакова за периферну </a:t>
            </a:r>
            <a:r>
              <a:rPr lang="en-US" dirty="0" err="1" smtClean="0"/>
              <a:t>лимфденопатију</a:t>
            </a:r>
            <a:r>
              <a:rPr lang="sr-Cyrl-RS" dirty="0" smtClean="0"/>
              <a:t>. Присутне 3 екхимозе у регресији на кожи надлактице.</a:t>
            </a:r>
            <a:endParaRPr lang="sr-Cyrl-C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pic>
        <p:nvPicPr>
          <p:cNvPr id="26626" name="Picture 2" descr="Definition &gt; Ecchymos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676400"/>
            <a:ext cx="3962400" cy="35762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CS" sz="2400" b="1" dirty="0" smtClean="0"/>
              <a:t>Ртг плућа</a:t>
            </a:r>
            <a:r>
              <a:rPr lang="sr-Cyrl-CS" sz="2400" dirty="0" smtClean="0"/>
              <a:t>: налаз уредан. </a:t>
            </a:r>
          </a:p>
          <a:p>
            <a:pPr>
              <a:buNone/>
            </a:pPr>
            <a:endParaRPr lang="sr-Cyrl-CS" sz="2400" dirty="0" smtClean="0"/>
          </a:p>
          <a:p>
            <a:r>
              <a:rPr lang="sr-Cyrl-CS" sz="2400" b="1" dirty="0" smtClean="0"/>
              <a:t>ЕХО абдомена</a:t>
            </a:r>
            <a:r>
              <a:rPr lang="sr-Cyrl-CS" sz="2400" dirty="0" smtClean="0"/>
              <a:t>: налаз уредан.</a:t>
            </a:r>
          </a:p>
          <a:p>
            <a:pPr>
              <a:buNone/>
            </a:pPr>
            <a:endParaRPr lang="sr-Cyrl-CS" sz="2400" dirty="0" smtClean="0"/>
          </a:p>
          <a:p>
            <a:r>
              <a:rPr lang="sr-Cyrl-CS" sz="2400" b="1" dirty="0" smtClean="0"/>
              <a:t>Гинеколошки преглед</a:t>
            </a:r>
            <a:r>
              <a:rPr lang="sr-Cyrl-CS" sz="2400" dirty="0" smtClean="0"/>
              <a:t>: налаз уредан.</a:t>
            </a:r>
          </a:p>
          <a:p>
            <a:pPr>
              <a:buNone/>
            </a:pPr>
            <a:endParaRPr lang="sr-Latn-CS" sz="2400" dirty="0" smtClean="0"/>
          </a:p>
          <a:p>
            <a:r>
              <a:rPr lang="sr-Cyrl-CS" sz="2400" b="1" dirty="0" smtClean="0"/>
              <a:t>Столица на окултно крварење: </a:t>
            </a:r>
            <a:r>
              <a:rPr lang="sr-Cyrl-CS" sz="2400" dirty="0" smtClean="0"/>
              <a:t>налаз негативан.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3|28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1132</Words>
  <Application>Microsoft Office PowerPoint</Application>
  <PresentationFormat>On-screen Show (4:3)</PresentationFormat>
  <Paragraphs>147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 ИАСС Ургентна стања у стоматологији 8. наставна јединица  Хемостаза  др Жељко Тодоровић</vt:lpstr>
      <vt:lpstr>Приказ случаја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Приказ случаја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Приказ случаја 1</dc:title>
  <dc:creator>Zeljko</dc:creator>
  <cp:lastModifiedBy>Windows korisnik</cp:lastModifiedBy>
  <cp:revision>16</cp:revision>
  <dcterms:created xsi:type="dcterms:W3CDTF">2020-08-30T16:01:14Z</dcterms:created>
  <dcterms:modified xsi:type="dcterms:W3CDTF">2021-01-31T12:50:51Z</dcterms:modified>
</cp:coreProperties>
</file>