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331" r:id="rId2"/>
    <p:sldId id="1172" r:id="rId3"/>
    <p:sldId id="1197" r:id="rId4"/>
    <p:sldId id="1198" r:id="rId5"/>
    <p:sldId id="1199" r:id="rId6"/>
    <p:sldId id="1200" r:id="rId7"/>
    <p:sldId id="1201" r:id="rId8"/>
    <p:sldId id="1173" r:id="rId9"/>
    <p:sldId id="1202" r:id="rId10"/>
    <p:sldId id="1203" r:id="rId11"/>
    <p:sldId id="1204" r:id="rId12"/>
    <p:sldId id="1205" r:id="rId13"/>
    <p:sldId id="1206" r:id="rId14"/>
    <p:sldId id="1207" r:id="rId15"/>
    <p:sldId id="1208" r:id="rId16"/>
    <p:sldId id="1209" r:id="rId17"/>
    <p:sldId id="1210" r:id="rId18"/>
    <p:sldId id="1212" r:id="rId19"/>
    <p:sldId id="1214" r:id="rId20"/>
    <p:sldId id="1215" r:id="rId21"/>
    <p:sldId id="1216" r:id="rId22"/>
    <p:sldId id="1217" r:id="rId23"/>
    <p:sldId id="1218" r:id="rId24"/>
    <p:sldId id="1219" r:id="rId25"/>
    <p:sldId id="1220" r:id="rId26"/>
    <p:sldId id="1221" r:id="rId27"/>
    <p:sldId id="1222" r:id="rId28"/>
    <p:sldId id="1223" r:id="rId29"/>
    <p:sldId id="1224" r:id="rId30"/>
    <p:sldId id="1225" r:id="rId31"/>
    <p:sldId id="1226" r:id="rId32"/>
    <p:sldId id="1227" r:id="rId33"/>
    <p:sldId id="1228" r:id="rId34"/>
    <p:sldId id="1229" r:id="rId35"/>
    <p:sldId id="1230" r:id="rId36"/>
    <p:sldId id="1231" r:id="rId37"/>
    <p:sldId id="1232" r:id="rId38"/>
    <p:sldId id="1233" r:id="rId39"/>
    <p:sldId id="1234" r:id="rId40"/>
    <p:sldId id="1235" r:id="rId41"/>
    <p:sldId id="1236" r:id="rId42"/>
    <p:sldId id="1237" r:id="rId43"/>
    <p:sldId id="1238" r:id="rId44"/>
    <p:sldId id="1239" r:id="rId45"/>
    <p:sldId id="1240" r:id="rId46"/>
    <p:sldId id="1241" r:id="rId47"/>
    <p:sldId id="1242" r:id="rId48"/>
    <p:sldId id="1243" r:id="rId49"/>
    <p:sldId id="1124" r:id="rId50"/>
    <p:sldId id="1134" r:id="rId51"/>
    <p:sldId id="1126" r:id="rId52"/>
    <p:sldId id="1127" r:id="rId53"/>
    <p:sldId id="1128" r:id="rId54"/>
    <p:sldId id="1129" r:id="rId55"/>
    <p:sldId id="1130" r:id="rId56"/>
    <p:sldId id="1132" r:id="rId57"/>
    <p:sldId id="1135" r:id="rId58"/>
    <p:sldId id="1133" r:id="rId59"/>
    <p:sldId id="1136" r:id="rId60"/>
    <p:sldId id="1137" r:id="rId61"/>
    <p:sldId id="1244" r:id="rId62"/>
    <p:sldId id="1245" r:id="rId63"/>
    <p:sldId id="1246" r:id="rId64"/>
    <p:sldId id="1247" r:id="rId65"/>
    <p:sldId id="1248" r:id="rId66"/>
    <p:sldId id="1249" r:id="rId67"/>
    <p:sldId id="1250" r:id="rId68"/>
    <p:sldId id="1251" r:id="rId69"/>
    <p:sldId id="1252" r:id="rId70"/>
    <p:sldId id="1253" r:id="rId71"/>
    <p:sldId id="1254" r:id="rId72"/>
    <p:sldId id="1255" r:id="rId73"/>
    <p:sldId id="1256" r:id="rId74"/>
    <p:sldId id="1257" r:id="rId75"/>
    <p:sldId id="1258" r:id="rId76"/>
    <p:sldId id="1259" r:id="rId77"/>
    <p:sldId id="1260" r:id="rId78"/>
    <p:sldId id="1261" r:id="rId79"/>
    <p:sldId id="1262" r:id="rId80"/>
    <p:sldId id="1263" r:id="rId81"/>
    <p:sldId id="1264" r:id="rId82"/>
    <p:sldId id="1265" r:id="rId83"/>
    <p:sldId id="1266" r:id="rId84"/>
    <p:sldId id="1267" r:id="rId85"/>
    <p:sldId id="1268" r:id="rId8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312" autoAdjust="0"/>
  </p:normalViewPr>
  <p:slideViewPr>
    <p:cSldViewPr>
      <p:cViewPr>
        <p:scale>
          <a:sx n="66" d="100"/>
          <a:sy n="66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99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heme" Target="theme/theme1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B8A49E-68F0-41A5-B0E6-D1F0341C12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8726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CD7C17-8568-414C-B6CA-A0A8F09851E9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28919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Local haemostatic measures include oxidised cellulose, Surgicel®, resorbable gelatine sponge, Gelfoam®, cyanoacrylate tissue adhesives and surgical splints.37 A number of novel haemostatic agents Lyostpt® and Ankaferd Blood Stopper38 may also be of use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020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6264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sr-Latn-CS" altLang="en-US"/>
              <a:t> </a:t>
            </a:r>
            <a:endParaRPr lang="en-US" altLang="en-US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39B9CF-A499-4BB8-96F1-47FFFB3AF384}" type="slidenum">
              <a:rPr lang="en-US" altLang="en-US" smtClean="0"/>
              <a:pPr>
                <a:spcBef>
                  <a:spcPct val="0"/>
                </a:spcBef>
              </a:pPr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317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AB74F8-2C33-4C06-9B54-5A5500A215B5}" type="slidenum">
              <a:rPr lang="en-US" altLang="en-US" smtClean="0"/>
              <a:pPr>
                <a:spcBef>
                  <a:spcPct val="0"/>
                </a:spcBef>
              </a:pPr>
              <a:t>61</a:t>
            </a:fld>
            <a:endParaRPr lang="en-US" altLang="en-US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6956684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CC3D13E-ABD5-488A-A9BE-E54D4AAE930A}" type="slidenum">
              <a:rPr lang="en-US" altLang="en-US" smtClean="0"/>
              <a:pPr>
                <a:spcBef>
                  <a:spcPct val="0"/>
                </a:spcBef>
              </a:pPr>
              <a:t>63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791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32C0E9-7ECB-4F1E-9A9C-5470BB83A1C2}" type="slidenum">
              <a:rPr lang="en-AU" altLang="en-US" smtClean="0"/>
              <a:pPr>
                <a:spcBef>
                  <a:spcPct val="0"/>
                </a:spcBef>
              </a:pPr>
              <a:t>69</a:t>
            </a:fld>
            <a:endParaRPr lang="en-AU" altLang="en-US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8563" y="727075"/>
            <a:ext cx="4460875" cy="3346450"/>
          </a:xfrm>
          <a:ln w="12700" cap="flat">
            <a:solidFill>
              <a:schemeClr val="tx1"/>
            </a:solidFill>
          </a:ln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/>
          <a:p>
            <a:endParaRPr lang="en-US" altLang="en-US"/>
          </a:p>
          <a:p>
            <a:r>
              <a:rPr lang="en-US" altLang="en-US">
                <a:latin typeface="MinioMM_367 RG 585 NO 11 OP"/>
              </a:rPr>
              <a:t>	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99181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249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8469A73-D435-433D-9277-25274F22D27D}" type="slidenum">
              <a:rPr lang="en-US" altLang="en-US"/>
              <a:pPr algn="r" eaLnBrk="1" hangingPunct="1">
                <a:spcBef>
                  <a:spcPct val="0"/>
                </a:spcBef>
              </a:pPr>
              <a:t>72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66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/>
              <a:t>У зависности од индикације постоји различит интензитет дозирања. Приказане су препорује за циљне вредности ИНР у зависности од индикације</a:t>
            </a:r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28A1DC0-D700-443D-80A2-94D0F6E0BB84}" type="slidenum">
              <a:rPr lang="en-US" altLang="en-US" smtClean="0"/>
              <a:pPr>
                <a:spcBef>
                  <a:spcPct val="0"/>
                </a:spcBef>
              </a:pPr>
              <a:t>73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4791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6D1C488-A40D-4BA7-9937-954F0DA09FA6}" type="slidenum">
              <a:rPr lang="en-US" altLang="en-US" smtClean="0"/>
              <a:pPr>
                <a:spcBef>
                  <a:spcPct val="0"/>
                </a:spcBef>
              </a:pPr>
              <a:t>77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2863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B8A49E-68F0-41A5-B0E6-D1F0341C12E0}" type="slidenum">
              <a:rPr lang="en-US" altLang="en-US" smtClean="0"/>
              <a:pPr>
                <a:defRPr/>
              </a:pPr>
              <a:t>81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3768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C1ED22-E4FB-4ACF-BD80-E59C7205A7DC}" type="slidenum">
              <a:rPr lang="en-US" altLang="en-US" smtClean="0">
                <a:cs typeface="Arial" panose="020B0604020202020204" pitchFamily="34" charset="0"/>
              </a:rPr>
              <a:pPr/>
              <a:t>9</a:t>
            </a:fld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364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10BABAA-FE50-4B1E-9E29-B7734C50FF6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394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B4050E7-69BC-4B71-A4E3-81EA7DB42847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777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DAD56D-0C75-4968-8D4F-855E97F81906}" type="slidenum">
              <a:rPr lang="en-US" altLang="en-US" smtClean="0">
                <a:cs typeface="Arial" panose="020B0604020202020204" pitchFamily="34" charset="0"/>
              </a:rPr>
              <a:pPr/>
              <a:t>17</a:t>
            </a:fld>
            <a:endParaRPr lang="en-US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25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592638"/>
            <a:ext cx="5489575" cy="45132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10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359D9B-F2BB-4745-BE00-D253EDF4B362}" type="slidenum">
              <a:rPr lang="en-GB" altLang="en-US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18</a:t>
            </a:fld>
            <a:endParaRPr lang="en-GB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528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/>
              <a:t> 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0AA2F52-FF07-46CF-8EEE-38C33415FABE}" type="slidenum">
              <a:rPr lang="en-GB" altLang="en-US" smtClean="0">
                <a:solidFill>
                  <a:srgbClr val="000000"/>
                </a:solidFill>
                <a:cs typeface="Arial" panose="020B0604020202020204" pitchFamily="34" charset="0"/>
              </a:rPr>
              <a:pPr/>
              <a:t>20</a:t>
            </a:fld>
            <a:endParaRPr lang="en-GB" altLang="en-US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372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CB7D2BF-0F11-4C58-86B6-4CF0623E1CAF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177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48132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14A5D92-5F62-4E1F-957F-3ED38FD291A5}" type="slidenum">
              <a:rPr lang="en-US" altLang="en-US" sz="1200"/>
              <a:pPr algn="r" eaLnBrk="1" hangingPunct="1">
                <a:buFont typeface="Arial" panose="020B0604020202020204" pitchFamily="34" charset="0"/>
                <a:buNone/>
              </a:pPr>
              <a:t>27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4210594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D146F-300C-442F-9D70-490CED7CAA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49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2C893-A478-4C2C-AFCD-BBD265976B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52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3ED26-894E-4882-8804-7BC7375DF9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26715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86622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85801" y="6206318"/>
            <a:ext cx="1202573" cy="175433"/>
          </a:xfrm>
        </p:spPr>
        <p:txBody>
          <a:bodyPr wrap="none" anchor="b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6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182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F44BC-C9EC-4AF3-978E-77D4FE68A1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032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1D615-958F-4B62-A69B-2B29E9C4B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27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A21A7-C073-48EE-ACF3-88FFEADA39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406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D9EDD-D8C6-4926-825A-C53E310F36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786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62CB2-3A26-4979-9776-CDF713B9B1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145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8E2BE-4DB9-4529-8573-8D2F82FFAD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463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08E7E-1AB4-4900-95ED-B543776CF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2155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FB3B5-19CC-42A3-B964-9B89DC438C8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5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CEBF2F2-81E9-402D-9796-17C0EE1E7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1" r:id="rId12"/>
    <p:sldLayoutId id="214748379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jpeg"/><Relationship Id="rId4" Type="http://schemas.openxmlformats.org/officeDocument/2006/relationships/image" Target="../media/image24.wmf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438" y="0"/>
            <a:ext cx="8191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357188" y="2714625"/>
            <a:ext cx="8501062" cy="1470025"/>
          </a:xfrm>
        </p:spPr>
        <p:txBody>
          <a:bodyPr/>
          <a:lstStyle/>
          <a:p>
            <a:r>
              <a:rPr lang="sr-Cyrl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Методе хемостазе</a:t>
            </a: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b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Cyrl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Пацијенти ризика: пацијенти са хеморагијским синдромом, пацијенти на антикоагулантној и антиагрегационој терапији</a:t>
            </a:r>
            <a:endParaRPr lang="en-US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196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5357813"/>
            <a:ext cx="6400800" cy="571500"/>
          </a:xfrm>
        </p:spPr>
        <p:txBody>
          <a:bodyPr/>
          <a:lstStyle/>
          <a:p>
            <a:pPr eaLnBrk="1" hangingPunct="1"/>
            <a:r>
              <a:rPr lang="sr-Cyrl-R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Проф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д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Светлана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ЂУКИЋ</a:t>
            </a:r>
            <a:endParaRPr lang="sr-Latn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sr-Latn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571500" y="571500"/>
            <a:ext cx="67865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Интегрисане академске студије стоматологије 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Ургентна стања у стоматологији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Наставна јединица 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8</a:t>
            </a:r>
            <a:r>
              <a:rPr lang="sr-Cyrl-CS" altLang="en-US" sz="2400" smtClean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669925" y="500063"/>
            <a:ext cx="80438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слика (најчешћи облици крварења)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929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57688" y="1785938"/>
            <a:ext cx="4572000" cy="44291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Површина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коже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слузокоже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(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тачкаста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виду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петехија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екхимоза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пурпуре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ГИТ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Генитоуринарни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тракт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Епистакса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Хемоптизија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313" y="2357438"/>
            <a:ext cx="3500437" cy="3214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Тромбоцитопенијa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Kвалитативни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поремећај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Васкуларни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поремећаји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786188" y="3643313"/>
            <a:ext cx="571500" cy="484187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766763" y="357188"/>
            <a:ext cx="8135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слика (најчешћи облици крварења) </a:t>
            </a:r>
          </a:p>
        </p:txBody>
      </p:sp>
      <p:sp>
        <p:nvSpPr>
          <p:cNvPr id="4" name="Rectangle 3"/>
          <p:cNvSpPr/>
          <p:nvPr/>
        </p:nvSpPr>
        <p:spPr>
          <a:xfrm>
            <a:off x="214313" y="2786063"/>
            <a:ext cx="3357562" cy="30718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Наследни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недостатак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фактора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коагулације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А, Б) 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Болесници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антикоагулантној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терапији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2000250"/>
            <a:ext cx="4357688" cy="38576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дубока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ткива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зглобове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извесно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после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повреде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Хемартрозе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Дубоки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хематоми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</a:p>
          <a:p>
            <a:pPr eaLnBrk="1" hangingPunct="1"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Ретроперитонеално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857625" y="4000500"/>
            <a:ext cx="642938" cy="48418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279525" y="0"/>
            <a:ext cx="54530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Лабораторијски тестови хемостазе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(рутински “screening” тестови)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85750" y="1214438"/>
            <a:ext cx="8678863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Број тромбоцита</a:t>
            </a: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 &lt;150 x10</a:t>
            </a:r>
            <a:r>
              <a:rPr lang="fr-FR" altLang="en-US" sz="22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тромбоцитопенија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Latn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2"/>
            </a:pP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 крварења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-тест функције Тр и васкуларне фазе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 </a:t>
            </a:r>
            <a:endParaRPr lang="sr-Cyrl-CS" altLang="en-US" sz="2200" b="1">
              <a:solidFill>
                <a:srgbClr val="002060"/>
              </a:solidFill>
              <a:latin typeface="Calibri Light" panose="020F0302020204030204" pitchFamily="34" charset="0"/>
              <a:ea typeface="新細明體" charset="-12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      Нормалне вредности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 2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-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10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мин (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Ivy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zh-TW" sz="2200">
              <a:solidFill>
                <a:srgbClr val="002060"/>
              </a:solidFill>
              <a:latin typeface="Calibri Light" panose="020F0302020204030204" pitchFamily="34" charset="0"/>
              <a:ea typeface="新細明體" charset="-12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  </a:t>
            </a: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Протромбинско време (ПТ)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-тест спољашњег пута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    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Нормалне вредости: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11-15sec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    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Терапија ОАК: 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PT  1.5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2.5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пута</a:t>
            </a:r>
            <a:endParaRPr lang="en-US" altLang="zh-TW" sz="2200">
              <a:solidFill>
                <a:srgbClr val="002060"/>
              </a:solidFill>
              <a:latin typeface="Calibri Light" panose="020F0302020204030204" pitchFamily="34" charset="0"/>
              <a:ea typeface="新細明體" charset="-12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     International normalized ratio= INR</a:t>
            </a:r>
            <a:endParaRPr lang="sr-Cyrl-CS" altLang="zh-TW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4.    </a:t>
            </a: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Активирано парцијално тромбопластинско време (аПТТ)</a:t>
            </a: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 унутрашњег и заједничког пута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     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Нормалне вредности:</a:t>
            </a: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25-35 sec 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FontTx/>
              <a:buNone/>
            </a:pPr>
            <a:r>
              <a:rPr lang="en-US" altLang="zh-TW" sz="220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</a:rPr>
              <a:t>      </a:t>
            </a:r>
            <a:r>
              <a:rPr lang="sr-Cyrl-CS" altLang="zh-TW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Терапија Хепарином: продужено аПТТ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 startAt="4"/>
            </a:pP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08000"/>
            <a:ext cx="8229600" cy="785813"/>
          </a:xfrm>
        </p:spPr>
        <p:txBody>
          <a:bodyPr/>
          <a:lstStyle/>
          <a:p>
            <a:r>
              <a:rPr lang="fr-FR" altLang="en-US" sz="4000" b="1">
                <a:solidFill>
                  <a:srgbClr val="FF0066"/>
                </a:solidFill>
                <a:latin typeface="Arial Unicode MS" panose="020B0604020202020204" pitchFamily="34" charset="-128"/>
              </a:rPr>
              <a:t/>
            </a:r>
            <a:br>
              <a:rPr lang="fr-FR" altLang="en-US" sz="4000" b="1">
                <a:solidFill>
                  <a:srgbClr val="FF0066"/>
                </a:solidFill>
                <a:latin typeface="Arial Unicode MS" panose="020B0604020202020204" pitchFamily="34" charset="-128"/>
              </a:rPr>
            </a:br>
            <a: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ромбоцитопеније</a:t>
            </a:r>
            <a: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01763"/>
            <a:ext cx="8858250" cy="5143500"/>
          </a:xfrm>
        </p:spPr>
        <p:txBody>
          <a:bodyPr/>
          <a:lstStyle/>
          <a:p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Број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 &lt;150 x10</a:t>
            </a:r>
            <a:r>
              <a:rPr lang="fr-FR" altLang="en-US" sz="22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узрок хеморагијских синдрома. </a:t>
            </a:r>
          </a:p>
          <a:p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 &lt;100 x10</a:t>
            </a:r>
            <a:r>
              <a:rPr lang="fr-FR" altLang="en-US" sz="22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  захтева детаљно  клини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 испитивање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 &lt;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 x10</a:t>
            </a:r>
            <a:r>
              <a:rPr lang="fr-FR" altLang="en-US" sz="22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по живот опасна крварења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Клиничко испољавање</a:t>
            </a:r>
          </a:p>
          <a:p>
            <a:pPr>
              <a:buFontTx/>
              <a:buAutoNum type="arabicPeriod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Спонтана крварења у кожи и слузницама (петехије екхимозе, пурпура), хеморагијске буле у усној дупљи. Интракранијално крварење може да доведе до фаталног исхода.</a:t>
            </a:r>
          </a:p>
          <a:p>
            <a:pPr>
              <a:buFontTx/>
              <a:buAutoNum type="arabicPeriod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Повећан ризик од већег крварења после повреда и хируршких 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интервенција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rgbClr val="FF0066"/>
              </a:buClr>
              <a:buFontTx/>
              <a:buNone/>
            </a:pPr>
            <a:endParaRPr lang="fr-FR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571500" y="5357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  <p:transition spd="slow" advTm="88319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ромбоцитопеније</a:t>
            </a:r>
            <a: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Clr>
                <a:srgbClr val="FF0066"/>
              </a:buClr>
              <a:buFontTx/>
              <a:buNone/>
            </a:pP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Класификација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према броју тромбоцита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algn="ctr">
              <a:buClr>
                <a:srgbClr val="FF0066"/>
              </a:buClr>
              <a:buFontTx/>
              <a:buNone/>
            </a:pPr>
            <a:endParaRPr lang="en-US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Clr>
                <a:srgbClr val="FF0066"/>
              </a:buClr>
              <a:buFont typeface="Arial" panose="020B0604020202020204" pitchFamily="34" charset="0"/>
              <a:buAutoNum type="arabicPeriod"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Умерена (50 -150 x 10</a:t>
            </a:r>
            <a:r>
              <a:rPr lang="en-US" altLang="en-US" sz="24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/L)</a:t>
            </a:r>
          </a:p>
          <a:p>
            <a:pPr>
              <a:buFontTx/>
              <a:buAutoNum type="arabicPeriod"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Средњeг 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тeпeна  (30 - 50x 10</a:t>
            </a:r>
            <a:r>
              <a:rPr lang="en-US" altLang="en-US" sz="24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/l)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endParaRPr lang="fr-FR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AutoNum type="arabicPeriod"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ш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ка  (10-30 x 10</a:t>
            </a:r>
            <a:r>
              <a:rPr lang="en-US" altLang="en-US" sz="24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/L)</a:t>
            </a:r>
          </a:p>
          <a:p>
            <a:pPr>
              <a:buFontTx/>
              <a:buAutoNum type="arabicPeriod"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рло те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ш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ка  (&lt;10 x 10</a:t>
            </a:r>
            <a:r>
              <a:rPr lang="en-US" altLang="en-US" sz="2400" baseline="30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9</a:t>
            </a:r>
            <a:r>
              <a:rPr lang="fr-FR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/L)</a:t>
            </a:r>
            <a:endParaRPr lang="en-US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8586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fr-FR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ромбоцитопеније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0" y="1357313"/>
            <a:ext cx="8686800" cy="4768850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                            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Класификација</a:t>
            </a:r>
          </a:p>
          <a:p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0" y="2571750"/>
            <a:ext cx="5357813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Примарне (имунолошка, циклична)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Секундарне (хематолошке и друге болести, болести слезине и др)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  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Наследне 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(Fancony sy, Wiscot Aldrich)</a:t>
            </a:r>
          </a:p>
          <a:p>
            <a:pPr eaLnBrk="1" hangingPunct="1">
              <a:spcBef>
                <a:spcPct val="0"/>
              </a:spcBef>
              <a:buFontTx/>
              <a:buAutoNum type="arabicPeriod"/>
            </a:pP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  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Стечене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4938" y="2571750"/>
            <a:ext cx="3500437" cy="402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Амегакариоцитне  (смањена продукција тромбоцита)</a:t>
            </a:r>
            <a:endParaRPr lang="fr-FR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Мегакариоцитне (повећана разградња тромбоцита)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buFont typeface="+mj-lt"/>
              <a:buAutoNum type="arabicPeriod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Услед поремећене тромбоцитне расподеле (хиперспленијске)</a:t>
            </a:r>
            <a:endParaRPr lang="en-US" sz="22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4199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857250"/>
          </a:xfrm>
        </p:spPr>
        <p:txBody>
          <a:bodyPr/>
          <a:lstStyle/>
          <a:p>
            <a:r>
              <a:rPr lang="fr-FR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Cyrl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ромбоцитопеније</a:t>
            </a:r>
            <a:r>
              <a:rPr lang="fr-FR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200" b="1">
                <a:solidFill>
                  <a:srgbClr val="FF0066"/>
                </a:solidFill>
                <a:latin typeface="Times New Roman" panose="02020603050405020304" pitchFamily="18" charset="0"/>
              </a:rPr>
              <a:t/>
            </a:r>
            <a:br>
              <a:rPr lang="en-US" altLang="en-US" sz="3200" b="1">
                <a:solidFill>
                  <a:srgbClr val="FF0066"/>
                </a:solidFill>
                <a:latin typeface="Times New Roman" panose="02020603050405020304" pitchFamily="18" charset="0"/>
              </a:rPr>
            </a:br>
            <a:endParaRPr lang="en-US" altLang="en-US" sz="32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428625"/>
            <a:ext cx="8929687" cy="6429375"/>
          </a:xfrm>
        </p:spPr>
        <p:txBody>
          <a:bodyPr/>
          <a:lstStyle/>
          <a:p>
            <a:pPr marL="457200" indent="-457200">
              <a:buFontTx/>
              <a:buNone/>
            </a:pPr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Амегакариоцитне и хипомегакариоцитне</a:t>
            </a:r>
          </a:p>
          <a:p>
            <a:pPr marL="457200" indent="-457200"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Селективна депресија мегакариоцита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лекови, хемикалије, вируси</a:t>
            </a:r>
          </a:p>
          <a:p>
            <a:pPr marL="457200" indent="-457200">
              <a:buFontTx/>
              <a:buNone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У склопу општег поремећаја костне сржи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изолована аплазија 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мегакариоцита, апластична анемија, и</a:t>
            </a:r>
            <a:r>
              <a:rPr lang="fr-FR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нфилтрација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</a:t>
            </a:r>
            <a:r>
              <a:rPr lang="fr-FR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остне ср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ж</a:t>
            </a:r>
            <a:r>
              <a:rPr lang="fr-FR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fr-FR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малигним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ћ</a:t>
            </a:r>
            <a:r>
              <a:rPr lang="fr-FR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елијама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зрачење, MDS, OMF, Myeloma multiplex, леукемије, 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PNH, дефицит витамина Б12 и фолне киселине, вируси-морбили, 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инфективна мононуклеоза; ХИВ, Хепатитис Б и Ц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Мегакариоцитне</a:t>
            </a:r>
          </a:p>
          <a:p>
            <a:pPr marL="457200" indent="-457200">
              <a:lnSpc>
                <a:spcPct val="80000"/>
              </a:lnSpc>
              <a:buClr>
                <a:srgbClr val="FF0066"/>
              </a:buClr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  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Имунолошке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457200" indent="-457200">
              <a:lnSpc>
                <a:spcPct val="80000"/>
              </a:lnSpc>
              <a:buClr>
                <a:srgbClr val="FF0066"/>
              </a:buClr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диопатска хрони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и акутна тромбоцитопенија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lnSpc>
                <a:spcPct val="80000"/>
              </a:lnSpc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екундарне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 склопу ХЛЛ, лимфома, Евансовог синдрома,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С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ЛЕ,хипертиреозе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</a:t>
            </a:r>
          </a:p>
          <a:p>
            <a:pPr marL="457200" indent="-457200">
              <a:lnSpc>
                <a:spcPct val="80000"/>
              </a:lnSpc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оследица сензибилизације на лек</a:t>
            </a:r>
          </a:p>
          <a:p>
            <a:pPr marL="457200" indent="-457200">
              <a:lnSpc>
                <a:spcPct val="80000"/>
              </a:lnSpc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Изоимуне – као последица сензибилизације алотипски разли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итим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тромбоцитима </a:t>
            </a:r>
          </a:p>
          <a:p>
            <a:pPr marL="457200" indent="-457200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Неимунолошке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ДИК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ХУС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ТТП)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,п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осле уграђивања ве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ш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та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ких залистака</a:t>
            </a: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r>
              <a:rPr lang="sr-Cyrl-C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</a:t>
            </a:r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оремећ</a:t>
            </a:r>
            <a:r>
              <a:rPr lang="sr-Cyrl-C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ај</a:t>
            </a:r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дистрибуције тромбоцита у </a:t>
            </a:r>
            <a:r>
              <a:rPr lang="sr-Cyrl-C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</a:t>
            </a:r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иркулацији 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Спленомегалија/хиперспленизам</a:t>
            </a:r>
          </a:p>
          <a:p>
            <a:pPr marL="457200" indent="-457200">
              <a:buFontTx/>
              <a:buAutoNum type="arabicPeriod"/>
            </a:pP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Узрокoванa масивним трансфузијамa еритроцита</a:t>
            </a:r>
          </a:p>
          <a:p>
            <a:pPr marL="457200" indent="-457200">
              <a:lnSpc>
                <a:spcPct val="80000"/>
              </a:lnSpc>
            </a:pP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</a:pP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60713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75" y="1270000"/>
            <a:ext cx="9020175" cy="4900613"/>
          </a:xfrm>
        </p:spPr>
        <p:txBody>
          <a:bodyPr>
            <a:noAutofit/>
          </a:bodyPr>
          <a:lstStyle/>
          <a:p>
            <a:pPr marL="0" indent="0">
              <a:buFontTx/>
              <a:buNone/>
              <a:defRPr/>
            </a:pPr>
            <a:r>
              <a:rPr lang="sr-Cyrl-RS" sz="1800" dirty="0">
                <a:solidFill>
                  <a:srgbClr val="002060"/>
                </a:solidFill>
                <a:latin typeface="Calibri Light" pitchFamily="34" charset="0"/>
              </a:rPr>
              <a:t>Ранији назив: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идиопатска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sr-Cyrl-RS" sz="1800" dirty="0">
                <a:solidFill>
                  <a:srgbClr val="002060"/>
                </a:solidFill>
                <a:latin typeface="Calibri Light" pitchFamily="34" charset="0"/>
              </a:rPr>
              <a:t>т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ромбоцитопенијска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пурпура</a:t>
            </a:r>
            <a:endParaRPr lang="sr-Latn-R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Стечена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ауто-имуна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болест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endParaRPr lang="sr-Cyrl-R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    -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изолована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тромбоцитопенија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(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Тр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&lt; 100 × 10</a:t>
            </a:r>
            <a:r>
              <a:rPr lang="en-US" sz="1800" baseline="30000" dirty="0">
                <a:solidFill>
                  <a:srgbClr val="002060"/>
                </a:solidFill>
                <a:latin typeface="Calibri Light" pitchFamily="34" charset="0"/>
              </a:rPr>
              <a:t>9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/Л)</a:t>
            </a: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    -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одсуство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спленомегалије</a:t>
            </a:r>
            <a:r>
              <a:rPr lang="sr-Cyrl-R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болести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лекова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хране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који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изазивају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тромбоцитопенију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-А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утоантитела</a:t>
            </a:r>
            <a:r>
              <a:rPr lang="x-none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(најчешће IgG)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уперен</a:t>
            </a:r>
            <a:r>
              <a:rPr lang="sr-Cyrl-R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против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GP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Ib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GP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IIb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IIIa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тромбоцита, </a:t>
            </a:r>
          </a:p>
          <a:p>
            <a:pPr>
              <a:buClr>
                <a:schemeClr val="tx1"/>
              </a:buClr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ормал</a:t>
            </a:r>
            <a:r>
              <a:rPr lang="sr-Cyrl-R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пове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ћ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број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мегакариоцита</a:t>
            </a:r>
            <a:r>
              <a:rPr lang="x-none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 костној сржи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fr-FR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скра</a:t>
            </a:r>
            <a:r>
              <a:rPr lang="sr-Latn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ћ</a:t>
            </a:r>
            <a:r>
              <a:rPr lang="fr-FR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</a:t>
            </a:r>
            <a:r>
              <a:rPr lang="fr-FR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век</a:t>
            </a:r>
            <a:r>
              <a:rPr lang="fr-FR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fr-FR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Clr>
                <a:schemeClr val="tx1"/>
              </a:buClr>
              <a:buFontTx/>
              <a:buNone/>
              <a:defRPr/>
            </a:pP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Дијагностички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критеријуми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за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примарну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нису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дефинисани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,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дијагноза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се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утврђује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методом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искључивања</a:t>
            </a:r>
            <a:endParaRPr lang="sr-Latn-R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defRPr/>
            </a:pP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Патогенеза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још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увек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није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у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потпуности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разјашњена</a:t>
            </a: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     -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Повећана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разграднја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тромбоцита</a:t>
            </a: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     -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Смањена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продукција</a:t>
            </a:r>
            <a:r>
              <a:rPr lang="en-US" sz="18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alibri Light" pitchFamily="34" charset="0"/>
              </a:rPr>
              <a:t>тромбоцита</a:t>
            </a:r>
            <a:endParaRPr lang="en-US" sz="1800" dirty="0">
              <a:solidFill>
                <a:srgbClr val="002060"/>
              </a:solidFill>
              <a:latin typeface="Calibri Light" pitchFamily="34" charset="0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38138"/>
            <a:ext cx="8229600" cy="1143000"/>
          </a:xfrm>
        </p:spPr>
        <p:txBody>
          <a:bodyPr/>
          <a:lstStyle/>
          <a:p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Имун</a:t>
            </a:r>
            <a:r>
              <a:rPr lang="sr-Cyrl-R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олошка</a:t>
            </a:r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тромбоцитопенија (</a:t>
            </a:r>
            <a:r>
              <a:rPr lang="sr-Latn-R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</a:t>
            </a:r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30938" y="3473450"/>
            <a:ext cx="17256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1400" dirty="0">
                <a:solidFill>
                  <a:schemeClr val="bg1"/>
                </a:solidFill>
                <a:latin typeface="+mj-lt"/>
              </a:rPr>
              <a:t>Тромбоцитопенија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26150" y="2044700"/>
            <a:ext cx="24653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1400" dirty="0">
                <a:solidFill>
                  <a:schemeClr val="bg1"/>
                </a:solidFill>
                <a:latin typeface="+mj-lt"/>
              </a:rPr>
              <a:t>Нормалан број тромбоцита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 advTm="84304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0" y="549275"/>
            <a:ext cx="7886700" cy="674688"/>
          </a:xfrm>
        </p:spPr>
        <p:txBody>
          <a:bodyPr/>
          <a:lstStyle/>
          <a:p>
            <a:r>
              <a:rPr lang="sr-Latn-RS" altLang="en-US" sz="27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</a:t>
            </a:r>
            <a:r>
              <a:rPr lang="en-US" altLang="en-US" sz="27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клиничка слика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539750" y="1782763"/>
            <a:ext cx="7920038" cy="431165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слика је манифестна у зависности од тежине тромбоцитопеније</a:t>
            </a:r>
            <a:endParaRPr lang="en-US" altLang="en-US" sz="1800" baseline="30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крваре, жале се на умор и склоност ка појави модрица по кожи</a:t>
            </a:r>
          </a:p>
          <a:p>
            <a:pPr lvl="1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Изражена симптоматологија: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 у кожу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Епистакса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Гингивално крварење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Гастроинтестинално крарење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Хематурија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Меноррхагиа</a:t>
            </a:r>
          </a:p>
          <a:p>
            <a:pPr lvl="2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Интрацеребрално крварење</a:t>
            </a:r>
          </a:p>
          <a:p>
            <a:pPr lvl="1">
              <a:spcBef>
                <a:spcPts val="300"/>
              </a:spcBef>
            </a:pPr>
            <a:r>
              <a:rPr lang="en-U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Повећан ризик за тромбоемболијски догађај</a:t>
            </a:r>
            <a:endParaRPr lang="en-US" altLang="en-US" sz="1800" baseline="30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1">
              <a:spcBef>
                <a:spcPts val="300"/>
              </a:spcBef>
            </a:pPr>
            <a:endParaRPr lang="en-US" altLang="en-US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advTm="20726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09600" y="1095375"/>
            <a:ext cx="7886700" cy="647700"/>
          </a:xfrm>
        </p:spPr>
        <p:txBody>
          <a:bodyPr/>
          <a:lstStyle/>
          <a:p>
            <a:r>
              <a:rPr lang="sr-Latn-R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ITP</a:t>
            </a: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степенаст приступ лечењу</a:t>
            </a:r>
          </a:p>
        </p:txBody>
      </p:sp>
      <p:sp>
        <p:nvSpPr>
          <p:cNvPr id="3" name="Cube 2"/>
          <p:cNvSpPr/>
          <p:nvPr/>
        </p:nvSpPr>
        <p:spPr>
          <a:xfrm>
            <a:off x="1638300" y="3617913"/>
            <a:ext cx="1862138" cy="831850"/>
          </a:xfrm>
          <a:prstGeom prst="cube">
            <a:avLst>
              <a:gd name="adj" fmla="val 4826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1050" b="1" dirty="0" err="1">
                <a:solidFill>
                  <a:srgbClr val="002060"/>
                </a:solidFill>
                <a:cs typeface="Arial" charset="0"/>
              </a:rPr>
              <a:t>Праћење</a:t>
            </a:r>
            <a:r>
              <a:rPr lang="en-US" sz="900" b="1" dirty="0">
                <a:solidFill>
                  <a:srgbClr val="002060"/>
                </a:solidFill>
                <a:cs typeface="Arial" charset="0"/>
              </a:rPr>
              <a:t>*</a:t>
            </a:r>
          </a:p>
          <a:p>
            <a:pPr algn="ctr" eaLnBrk="1" hangingPunct="1">
              <a:defRPr/>
            </a:pPr>
            <a:endParaRPr lang="en-US" sz="90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9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3059113" y="3154363"/>
            <a:ext cx="1671637" cy="1295400"/>
          </a:xfrm>
          <a:prstGeom prst="cube">
            <a:avLst>
              <a:gd name="adj" fmla="val 31963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RS" sz="1050" b="1" dirty="0">
                <a:solidFill>
                  <a:srgbClr val="002060"/>
                </a:solidFill>
              </a:rPr>
              <a:t>Kortikosteroidi</a:t>
            </a:r>
            <a:endParaRPr lang="en-US" sz="105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002060"/>
                </a:solidFill>
              </a:rPr>
              <a:t>IVIg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002060"/>
                </a:solidFill>
              </a:rPr>
              <a:t>(anti-D)</a:t>
            </a:r>
          </a:p>
        </p:txBody>
      </p:sp>
      <p:sp>
        <p:nvSpPr>
          <p:cNvPr id="12" name="Cube 11"/>
          <p:cNvSpPr/>
          <p:nvPr/>
        </p:nvSpPr>
        <p:spPr>
          <a:xfrm>
            <a:off x="4254500" y="2786063"/>
            <a:ext cx="1841500" cy="1665287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002060"/>
                </a:solidFill>
              </a:rPr>
              <a:t>TPO-RAs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rgbClr val="002060"/>
                </a:solidFill>
              </a:rPr>
              <a:t>Rituximab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002060"/>
                </a:solidFill>
              </a:rPr>
              <a:t>Splenec</a:t>
            </a:r>
            <a:r>
              <a:rPr lang="sr-Latn-RS" sz="1050" b="1" dirty="0">
                <a:solidFill>
                  <a:srgbClr val="002060"/>
                </a:solidFill>
              </a:rPr>
              <a:t>ktomija</a:t>
            </a:r>
            <a:endParaRPr lang="en-US" sz="1050" b="1" dirty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788" b="1" dirty="0">
              <a:solidFill>
                <a:srgbClr val="002060"/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5570538" y="2422525"/>
            <a:ext cx="2424112" cy="2027238"/>
          </a:xfrm>
          <a:prstGeom prst="cube">
            <a:avLst>
              <a:gd name="adj" fmla="val 25845"/>
            </a:avLst>
          </a:prstGeom>
          <a:solidFill>
            <a:schemeClr val="accent1"/>
          </a:solidFill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hangingPunct="1">
              <a:defRPr/>
            </a:pPr>
            <a:r>
              <a:rPr lang="en-US" sz="1050" b="1" dirty="0" err="1">
                <a:solidFill>
                  <a:srgbClr val="002060"/>
                </a:solidFill>
                <a:cs typeface="Arial" charset="0"/>
              </a:rPr>
              <a:t>Iмуносупресивни</a:t>
            </a:r>
            <a:r>
              <a:rPr lang="en-US" sz="105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1050" b="1" dirty="0" err="1">
                <a:solidFill>
                  <a:srgbClr val="002060"/>
                </a:solidFill>
                <a:cs typeface="Arial" charset="0"/>
              </a:rPr>
              <a:t>цитотоксични</a:t>
            </a:r>
            <a:r>
              <a:rPr lang="en-US" sz="1050" b="1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US" sz="1050" b="1" dirty="0" err="1">
                <a:solidFill>
                  <a:srgbClr val="002060"/>
                </a:solidFill>
                <a:cs typeface="Arial" charset="0"/>
              </a:rPr>
              <a:t>агенси</a:t>
            </a:r>
            <a:endParaRPr lang="en-US" sz="105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 sz="1050" b="1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>
                <a:solidFill>
                  <a:srgbClr val="002060"/>
                </a:solidFill>
                <a:cs typeface="Arial" charset="0"/>
              </a:rPr>
              <a:t>Azathioprine</a:t>
            </a:r>
          </a:p>
          <a:p>
            <a:pPr algn="ctr" eaLnBrk="1" hangingPunct="1">
              <a:defRPr/>
            </a:pPr>
            <a:r>
              <a:rPr lang="en-US" sz="1050" dirty="0" err="1">
                <a:solidFill>
                  <a:srgbClr val="002060"/>
                </a:solidFill>
                <a:cs typeface="Arial" charset="0"/>
              </a:rPr>
              <a:t>Cyclosporin</a:t>
            </a:r>
            <a:r>
              <a:rPr lang="en-US" sz="1050" dirty="0">
                <a:solidFill>
                  <a:srgbClr val="002060"/>
                </a:solidFill>
                <a:cs typeface="Arial" charset="0"/>
              </a:rPr>
              <a:t> A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 err="1">
                <a:solidFill>
                  <a:srgbClr val="002060"/>
                </a:solidFill>
                <a:cs typeface="Arial" charset="0"/>
              </a:rPr>
              <a:t>Cyclophosphamid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 err="1">
                <a:solidFill>
                  <a:srgbClr val="002060"/>
                </a:solidFill>
                <a:cs typeface="Arial" charset="0"/>
              </a:rPr>
              <a:t>Danazol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 err="1">
                <a:solidFill>
                  <a:srgbClr val="002060"/>
                </a:solidFill>
                <a:cs typeface="Arial" charset="0"/>
              </a:rPr>
              <a:t>Dapsone</a:t>
            </a:r>
            <a:endParaRPr lang="en-US" sz="1050" baseline="30000" dirty="0">
              <a:solidFill>
                <a:srgbClr val="00206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>
                <a:solidFill>
                  <a:srgbClr val="002060"/>
                </a:solidFill>
                <a:cs typeface="Arial" charset="0"/>
              </a:rPr>
              <a:t>Mycophenolate</a:t>
            </a:r>
            <a:r>
              <a:rPr lang="en-US" sz="1050" dirty="0">
                <a:solidFill>
                  <a:srgbClr val="FFFFFF"/>
                </a:solidFill>
                <a:cs typeface="Arial" charset="0"/>
              </a:rPr>
              <a:t> </a:t>
            </a:r>
            <a:r>
              <a:rPr lang="en-US" sz="1050" dirty="0" err="1">
                <a:solidFill>
                  <a:srgbClr val="FFFFFF"/>
                </a:solidFill>
                <a:cs typeface="Arial" charset="0"/>
              </a:rPr>
              <a:t>mofetil</a:t>
            </a:r>
            <a:endParaRPr lang="en-US" sz="1050" dirty="0">
              <a:solidFill>
                <a:srgbClr val="FFFFFF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en-US" sz="1050" dirty="0">
                <a:solidFill>
                  <a:srgbClr val="FFFFFF"/>
                </a:solidFill>
                <a:cs typeface="Arial" charset="0"/>
              </a:rPr>
              <a:t>alkaloid regimens</a:t>
            </a:r>
            <a:endParaRPr lang="en-US" sz="1050" baseline="300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4138" y="4654550"/>
            <a:ext cx="2767012" cy="1176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Arnold DM</a:t>
            </a:r>
            <a:r>
              <a:rPr lang="sr-Latn-R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et al.</a:t>
            </a:r>
            <a:r>
              <a:rPr lang="en-US" sz="1050" i="1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Semin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en-US" sz="1050" i="1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Hematol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2007;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44(</a:t>
            </a:r>
            <a:r>
              <a:rPr lang="en-US" sz="1050" i="1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Suppl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5):S12–S23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Provan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 D, et al.</a:t>
            </a:r>
            <a:r>
              <a:rPr lang="en-US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 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Blood 2010;115:168–186</a:t>
            </a:r>
            <a:endParaRPr lang="sr-Latn-RS" sz="1050" i="1" dirty="0">
              <a:solidFill>
                <a:schemeClr val="bg1">
                  <a:lumMod val="65000"/>
                </a:schemeClr>
              </a:solidFill>
              <a:latin typeface="+mj-lt"/>
              <a:cs typeface="Helvetica" panose="020B060402020202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Neunert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C, et al.</a:t>
            </a:r>
            <a:r>
              <a:rPr lang="en-US" sz="1050" i="1" baseline="3000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Blood 2011;117:4190–4207</a:t>
            </a: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Helvetica" panose="020B0604020202020204" pitchFamily="34" charset="0"/>
              </a:rPr>
              <a:t>.</a:t>
            </a:r>
            <a:endParaRPr lang="en-US" sz="1050" i="1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ransition spd="slow" advTm="5023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АГЕНДА</a:t>
            </a: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Физиологија хемостазе</a:t>
            </a:r>
          </a:p>
          <a:p>
            <a:pPr>
              <a:defRPr/>
            </a:pPr>
            <a:r>
              <a:rPr lang="sr-Cyrl-CS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Најчешће болести које су праћене хеморагијским синдромом</a:t>
            </a:r>
          </a:p>
          <a:p>
            <a:pPr>
              <a:defRPr/>
            </a:pPr>
            <a:r>
              <a:rPr lang="sr-Cyrl-CS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Стратегија припреме за стоматолошке интервенције и лечење болесника са поремећајем коагулације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Content Placeholder 2"/>
          <p:cNvSpPr>
            <a:spLocks noGrp="1"/>
          </p:cNvSpPr>
          <p:nvPr>
            <p:ph idx="1"/>
          </p:nvPr>
        </p:nvSpPr>
        <p:spPr>
          <a:xfrm>
            <a:off x="557213" y="1785938"/>
            <a:ext cx="8370887" cy="3263900"/>
          </a:xfrm>
        </p:spPr>
        <p:txBody>
          <a:bodyPr/>
          <a:lstStyle/>
          <a:p>
            <a:pPr>
              <a:defRPr/>
            </a:pP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Класа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агенаса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који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се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везују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за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TPO-R,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активирају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га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и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стимулишу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продукцију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Тр</a:t>
            </a:r>
            <a:endParaRPr lang="en-US" altLang="en-US" sz="14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None/>
              <a:defRPr/>
            </a:pP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       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Утичу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и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на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смањење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деструкције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Тр</a:t>
            </a:r>
            <a:endParaRPr lang="en-US" altLang="en-US" sz="14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defRPr/>
            </a:pPr>
            <a:endParaRPr lang="en-US" altLang="en-US" sz="14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buFontTx/>
              <a:buAutoNum type="arabicPeriod"/>
              <a:defRPr/>
            </a:pP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ТПО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непептидске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агонисте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(e.g. </a:t>
            </a:r>
            <a:r>
              <a:rPr lang="en-US" altLang="en-US" sz="1400" b="1" dirty="0" err="1">
                <a:solidFill>
                  <a:srgbClr val="002060"/>
                </a:solidFill>
                <a:latin typeface="Calibri Light" pitchFamily="34" charset="0"/>
              </a:rPr>
              <a:t>Revolade</a:t>
            </a:r>
            <a:r>
              <a:rPr lang="en-US" altLang="en-US" sz="1400" b="1" baseline="30000" dirty="0">
                <a:solidFill>
                  <a:srgbClr val="002060"/>
                </a:solidFill>
                <a:latin typeface="Calibri Light" pitchFamily="34" charset="0"/>
              </a:rPr>
              <a:t>®</a:t>
            </a:r>
            <a:r>
              <a:rPr lang="en-US" altLang="en-US" sz="1400" b="1" i="1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b="1" dirty="0">
                <a:solidFill>
                  <a:srgbClr val="002060"/>
                </a:solidFill>
                <a:latin typeface="Calibri Light" pitchFamily="34" charset="0"/>
              </a:rPr>
              <a:t>[</a:t>
            </a:r>
            <a:r>
              <a:rPr lang="en-US" altLang="en-US" sz="1400" b="1" dirty="0" err="1">
                <a:solidFill>
                  <a:srgbClr val="002060"/>
                </a:solidFill>
                <a:latin typeface="Calibri Light" pitchFamily="34" charset="0"/>
              </a:rPr>
              <a:t>eltrombopag</a:t>
            </a:r>
            <a:r>
              <a:rPr lang="en-US" altLang="en-US" sz="1400" b="1" dirty="0">
                <a:solidFill>
                  <a:srgbClr val="002060"/>
                </a:solidFill>
                <a:latin typeface="Calibri Light" pitchFamily="34" charset="0"/>
              </a:rPr>
              <a:t>])</a:t>
            </a:r>
          </a:p>
          <a:p>
            <a:pPr>
              <a:buFontTx/>
              <a:buAutoNum type="arabicPeriod"/>
              <a:defRPr/>
            </a:pP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ТПО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пептидски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</a:t>
            </a:r>
            <a:r>
              <a:rPr lang="en-US" altLang="en-US" sz="1400" dirty="0" err="1">
                <a:solidFill>
                  <a:srgbClr val="002060"/>
                </a:solidFill>
                <a:latin typeface="Calibri Light" pitchFamily="34" charset="0"/>
              </a:rPr>
              <a:t>агонистi</a:t>
            </a:r>
            <a:r>
              <a:rPr lang="en-US" altLang="en-US" sz="1400" dirty="0">
                <a:solidFill>
                  <a:srgbClr val="002060"/>
                </a:solidFill>
                <a:latin typeface="Calibri Light" pitchFamily="34" charset="0"/>
              </a:rPr>
              <a:t> (e.g. </a:t>
            </a:r>
            <a:r>
              <a:rPr lang="en-US" altLang="en-US" sz="1400" b="1" dirty="0" err="1">
                <a:solidFill>
                  <a:srgbClr val="002060"/>
                </a:solidFill>
                <a:latin typeface="Calibri Light" pitchFamily="34" charset="0"/>
              </a:rPr>
              <a:t>Nplate</a:t>
            </a:r>
            <a:r>
              <a:rPr lang="en-US" altLang="en-US" sz="1400" b="1" baseline="30000" dirty="0">
                <a:solidFill>
                  <a:srgbClr val="002060"/>
                </a:solidFill>
                <a:latin typeface="Calibri Light" pitchFamily="34" charset="0"/>
              </a:rPr>
              <a:t>®</a:t>
            </a:r>
            <a:r>
              <a:rPr lang="en-US" altLang="en-US" sz="1400" b="1" dirty="0">
                <a:solidFill>
                  <a:srgbClr val="002060"/>
                </a:solidFill>
                <a:latin typeface="Calibri Light" pitchFamily="34" charset="0"/>
              </a:rPr>
              <a:t> [</a:t>
            </a:r>
            <a:r>
              <a:rPr lang="en-US" altLang="en-US" sz="1400" b="1" dirty="0" err="1">
                <a:solidFill>
                  <a:srgbClr val="002060"/>
                </a:solidFill>
                <a:latin typeface="Calibri Light" pitchFamily="34" charset="0"/>
              </a:rPr>
              <a:t>romiplostim</a:t>
            </a:r>
            <a:r>
              <a:rPr lang="en-US" altLang="en-US" sz="1400" b="1" dirty="0">
                <a:solidFill>
                  <a:srgbClr val="002060"/>
                </a:solidFill>
                <a:latin typeface="Calibri Light" pitchFamily="34" charset="0"/>
              </a:rPr>
              <a:t>])</a:t>
            </a:r>
          </a:p>
          <a:p>
            <a:pPr marL="0" indent="0">
              <a:buFontTx/>
              <a:buNone/>
              <a:defRPr/>
            </a:pPr>
            <a:endParaRPr lang="en-US" altLang="en-US" sz="1400" dirty="0">
              <a:solidFill>
                <a:srgbClr val="002060"/>
              </a:solidFill>
              <a:latin typeface="Calibri Light" pitchFamily="34" charset="0"/>
            </a:endParaRPr>
          </a:p>
          <a:p>
            <a:pPr>
              <a:defRPr/>
            </a:pPr>
            <a:endParaRPr lang="en-US" altLang="en-US" sz="1400" baseline="30000" dirty="0"/>
          </a:p>
          <a:p>
            <a:pPr>
              <a:defRPr/>
            </a:pPr>
            <a:endParaRPr lang="en-US" altLang="en-US" sz="1400" baseline="30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913563" y="5557838"/>
            <a:ext cx="2468562" cy="238125"/>
          </a:xfrm>
        </p:spPr>
        <p:txBody>
          <a:bodyPr rtlCol="0"/>
          <a:lstStyle/>
          <a:p>
            <a:pPr defTabSz="342900" fontAlgn="auto">
              <a:spcAft>
                <a:spcPts val="0"/>
              </a:spcAft>
              <a:defRPr/>
            </a:pPr>
            <a:r>
              <a:rPr lang="en-US" sz="1050" i="1" dirty="0">
                <a:solidFill>
                  <a:schemeClr val="bg1">
                    <a:lumMod val="65000"/>
                  </a:schemeClr>
                </a:solidFill>
                <a:latin typeface="+mj-lt"/>
                <a:cs typeface="Arial" charset="0"/>
              </a:rPr>
              <a:t>Kuter DJ. Blood 2007;109:4607–4616</a:t>
            </a:r>
            <a:r>
              <a:rPr lang="en-US" sz="675" dirty="0">
                <a:solidFill>
                  <a:prstClr val="black"/>
                </a:solidFill>
                <a:cs typeface="Arial" charset="0"/>
              </a:rPr>
              <a:t>.</a:t>
            </a:r>
          </a:p>
        </p:txBody>
      </p:sp>
      <p:grpSp>
        <p:nvGrpSpPr>
          <p:cNvPr id="37892" name="Group 6"/>
          <p:cNvGrpSpPr>
            <a:grpSpLocks/>
          </p:cNvGrpSpPr>
          <p:nvPr/>
        </p:nvGrpSpPr>
        <p:grpSpPr bwMode="auto">
          <a:xfrm>
            <a:off x="847725" y="4189413"/>
            <a:ext cx="5967413" cy="1790700"/>
            <a:chOff x="166433" y="3885445"/>
            <a:chExt cx="7956520" cy="2387883"/>
          </a:xfrm>
        </p:grpSpPr>
        <p:pic>
          <p:nvPicPr>
            <p:cNvPr id="37894" name="Picture 27" descr="TP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738" y="3885445"/>
              <a:ext cx="1725612" cy="157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5" name="Picture 25" descr="Membran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3916" y="4878056"/>
              <a:ext cx="6516687" cy="119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6" name="Picture 37" descr="Active-Recepto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6550" y="4368327"/>
              <a:ext cx="1973263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Rectangle 31"/>
            <p:cNvSpPr>
              <a:spLocks noChangeArrowheads="1"/>
            </p:cNvSpPr>
            <p:nvPr/>
          </p:nvSpPr>
          <p:spPr bwMode="auto">
            <a:xfrm>
              <a:off x="1057547" y="4916383"/>
              <a:ext cx="639231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002060"/>
                  </a:solidFill>
                  <a:latin typeface="+mj-lt"/>
                </a:rPr>
                <a:t>TPO-R</a:t>
              </a:r>
            </a:p>
          </p:txBody>
        </p:sp>
        <p:sp>
          <p:nvSpPr>
            <p:cNvPr id="37898" name="Rectangle 33"/>
            <p:cNvSpPr>
              <a:spLocks noChangeArrowheads="1"/>
            </p:cNvSpPr>
            <p:nvPr/>
          </p:nvSpPr>
          <p:spPr bwMode="auto">
            <a:xfrm>
              <a:off x="166433" y="5446692"/>
              <a:ext cx="1033357" cy="492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3429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3429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3429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3429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3429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3429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>
                  <a:solidFill>
                    <a:srgbClr val="002060"/>
                  </a:solidFill>
                  <a:latin typeface="Calibri Light" panose="020F0302020204030204" pitchFamily="34" charset="0"/>
                </a:rPr>
                <a:t>Ћелијска мембрана</a:t>
              </a:r>
            </a:p>
          </p:txBody>
        </p:sp>
        <p:sp>
          <p:nvSpPr>
            <p:cNvPr id="37899" name="Line 22"/>
            <p:cNvSpPr>
              <a:spLocks noChangeShapeType="1"/>
            </p:cNvSpPr>
            <p:nvPr/>
          </p:nvSpPr>
          <p:spPr bwMode="auto">
            <a:xfrm flipV="1">
              <a:off x="2786067" y="4317504"/>
              <a:ext cx="328631" cy="1603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0" name="Line 22"/>
            <p:cNvSpPr>
              <a:spLocks noChangeShapeType="1"/>
            </p:cNvSpPr>
            <p:nvPr/>
          </p:nvSpPr>
          <p:spPr bwMode="auto">
            <a:xfrm flipV="1">
              <a:off x="1538161" y="4700132"/>
              <a:ext cx="309705" cy="1779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Rectangle 34"/>
            <p:cNvSpPr>
              <a:spLocks noChangeArrowheads="1"/>
            </p:cNvSpPr>
            <p:nvPr/>
          </p:nvSpPr>
          <p:spPr bwMode="auto">
            <a:xfrm>
              <a:off x="3114939" y="4133124"/>
              <a:ext cx="423332" cy="24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002060"/>
                  </a:solidFill>
                  <a:latin typeface="+mj-lt"/>
                </a:rPr>
                <a:t>TPO</a:t>
              </a:r>
            </a:p>
          </p:txBody>
        </p:sp>
        <p:grpSp>
          <p:nvGrpSpPr>
            <p:cNvPr id="37902" name="Group 3"/>
            <p:cNvGrpSpPr>
              <a:grpSpLocks/>
            </p:cNvGrpSpPr>
            <p:nvPr/>
          </p:nvGrpSpPr>
          <p:grpSpPr bwMode="auto">
            <a:xfrm>
              <a:off x="5653617" y="4132960"/>
              <a:ext cx="2469336" cy="2140368"/>
              <a:chOff x="8287473" y="3996250"/>
              <a:chExt cx="2469336" cy="2140368"/>
            </a:xfrm>
          </p:grpSpPr>
          <p:pic>
            <p:nvPicPr>
              <p:cNvPr id="37909" name="Picture 36" descr="Active-Receptor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87473" y="4231618"/>
                <a:ext cx="1971675" cy="190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910" name="Picture 28" descr="Romiplostim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85963">
                <a:off x="8924986" y="4378070"/>
                <a:ext cx="631825" cy="469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28" name="Rectangle 32"/>
              <p:cNvSpPr>
                <a:spLocks noChangeArrowheads="1"/>
              </p:cNvSpPr>
              <p:nvPr/>
            </p:nvSpPr>
            <p:spPr bwMode="auto">
              <a:xfrm>
                <a:off x="9582063" y="3996414"/>
                <a:ext cx="1174746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rgbClr val="002060"/>
                    </a:solidFill>
                    <a:latin typeface="+mj-lt"/>
                  </a:rPr>
                  <a:t>romiplostim</a:t>
                </a:r>
              </a:p>
            </p:txBody>
          </p:sp>
          <p:sp>
            <p:nvSpPr>
              <p:cNvPr id="37912" name="Line 22"/>
              <p:cNvSpPr>
                <a:spLocks noChangeShapeType="1"/>
              </p:cNvSpPr>
              <p:nvPr/>
            </p:nvSpPr>
            <p:spPr bwMode="auto">
              <a:xfrm flipV="1">
                <a:off x="9371796" y="4198296"/>
                <a:ext cx="225318" cy="1580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8826416" y="4379577"/>
                <a:ext cx="893230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7903" name="Group 4"/>
            <p:cNvGrpSpPr>
              <a:grpSpLocks/>
            </p:cNvGrpSpPr>
            <p:nvPr/>
          </p:nvGrpSpPr>
          <p:grpSpPr bwMode="auto">
            <a:xfrm>
              <a:off x="3667195" y="4164692"/>
              <a:ext cx="1973262" cy="2064240"/>
              <a:chOff x="5088192" y="3975795"/>
              <a:chExt cx="1973262" cy="2064240"/>
            </a:xfrm>
          </p:grpSpPr>
          <p:pic>
            <p:nvPicPr>
              <p:cNvPr id="37904" name="Picture 38" descr="Active-Receptor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8192" y="4135035"/>
                <a:ext cx="1973262" cy="190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905" name="Picture 26" descr="Eltrombopag#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4442" y="4821423"/>
                <a:ext cx="985837" cy="7318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31" name="Rectangle 35"/>
              <p:cNvSpPr>
                <a:spLocks noChangeArrowheads="1"/>
              </p:cNvSpPr>
              <p:nvPr/>
            </p:nvSpPr>
            <p:spPr bwMode="auto">
              <a:xfrm>
                <a:off x="5689514" y="3975982"/>
                <a:ext cx="1242479" cy="2455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rgbClr val="002060"/>
                    </a:solidFill>
                    <a:latin typeface="+mj-lt"/>
                  </a:rPr>
                  <a:t>eltrombopag</a:t>
                </a:r>
              </a:p>
            </p:txBody>
          </p:sp>
          <p:sp>
            <p:nvSpPr>
              <p:cNvPr id="37907" name="Line 22"/>
              <p:cNvSpPr>
                <a:spLocks noChangeShapeType="1"/>
              </p:cNvSpPr>
              <p:nvPr/>
            </p:nvSpPr>
            <p:spPr bwMode="auto">
              <a:xfrm flipV="1">
                <a:off x="6099226" y="4179430"/>
                <a:ext cx="83411" cy="67431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653531" y="4934944"/>
                <a:ext cx="891113" cy="440319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3429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7893" name="Title 1"/>
          <p:cNvSpPr txBox="1">
            <a:spLocks/>
          </p:cNvSpPr>
          <p:nvPr/>
        </p:nvSpPr>
        <p:spPr bwMode="auto">
          <a:xfrm>
            <a:off x="912813" y="739775"/>
            <a:ext cx="78867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</a:rPr>
              <a:t>Агонисти рецептора за тромбопоетин TPO-RAs</a:t>
            </a:r>
            <a:endParaRPr lang="en-US" altLang="en-US" sz="2400" baseline="3000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24582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107950" y="333375"/>
            <a:ext cx="90360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Хеморагијски синдроми условљени урођеним недостатком коагулационих чинилаца</a:t>
            </a:r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65113" y="1412875"/>
            <a:ext cx="885666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endParaRPr lang="sr-Cyrl-C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Willebrand</a:t>
            </a:r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бoлест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sr-Latn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sr-Latn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Courier New" panose="02070309020205020404" pitchFamily="49" charset="0"/>
              <a:buChar char="o"/>
              <a:defRPr/>
            </a:pPr>
            <a:r>
              <a:rPr lang="sr-Cyrl-R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Ретки недостаци фактора коагулације 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engl. Rare bleeding disorders-RBD)</a:t>
            </a:r>
            <a:endParaRPr lang="sr-Cyrl-R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1340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>
          <a:xfrm>
            <a:off x="179388" y="246063"/>
            <a:ext cx="8229600" cy="1143000"/>
          </a:xfrm>
        </p:spPr>
        <p:txBody>
          <a:bodyPr/>
          <a:lstStyle/>
          <a:p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 бoлест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68" name="TextBox 4"/>
          <p:cNvSpPr txBox="1">
            <a:spLocks noChangeArrowheads="1"/>
          </p:cNvSpPr>
          <p:nvPr/>
        </p:nvSpPr>
        <p:spPr bwMode="auto">
          <a:xfrm>
            <a:off x="127000" y="1798638"/>
            <a:ext cx="8281988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настаје због поремећаја две основне  функције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vWF:</a:t>
            </a:r>
            <a:endParaRPr lang="sr-Cyrl-R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sr-Latn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Потпомаже</a:t>
            </a:r>
            <a:r>
              <a:rPr lang="sr-Cyrl-CS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адхезију</a:t>
            </a:r>
            <a:r>
              <a:rPr lang="sr-Cyrl-CS" altLang="en-US" sz="20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 на субендотелне структуре повређеног зида крвног суда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Везивање за фактор </a:t>
            </a:r>
            <a:r>
              <a:rPr lang="sr-Latn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VIII </a:t>
            </a:r>
            <a:r>
              <a:rPr lang="sr-Cyrl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коагулације</a:t>
            </a:r>
            <a:r>
              <a:rPr lang="sr-Latn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спречавање његово брзо уклањање из плазме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endParaRPr lang="sr-Latn-C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Синтеза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vWF: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мегакаиоцити и ендотел</a:t>
            </a:r>
            <a:r>
              <a:rPr lang="sr-Cyrl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ћелије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Тетрамер</a:t>
            </a:r>
            <a:r>
              <a:rPr lang="sr-Cyrl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мултимери различите молекулске тежине.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3736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>
          <a:xfrm>
            <a:off x="571500" y="0"/>
            <a:ext cx="8229600" cy="1143000"/>
          </a:xfrm>
        </p:spPr>
        <p:txBody>
          <a:bodyPr/>
          <a:lstStyle/>
          <a:p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 бoлест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1987" name="Content Placeholder 2"/>
          <p:cNvSpPr>
            <a:spLocks noGrp="1"/>
          </p:cNvSpPr>
          <p:nvPr>
            <p:ph idx="4294967295"/>
          </p:nvPr>
        </p:nvSpPr>
        <p:spPr>
          <a:xfrm>
            <a:off x="214313" y="785813"/>
            <a:ext cx="8929687" cy="5857875"/>
          </a:xfrm>
        </p:spPr>
        <p:txBody>
          <a:bodyPr/>
          <a:lstStyle/>
          <a:p>
            <a:pPr>
              <a:buFontTx/>
              <a:buNone/>
            </a:pP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 је наследна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12. хромозом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утозомно доминантно (тип 1  i 2)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утозомно рецесивно (тип 3)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оже да буде и стечена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en-US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400" b="1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слика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м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енорагија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епистакса, хематоми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 кожи, продужено 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обилно крварење након екстракције зуба, крварење из усне дупље и ГИТ, 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продужено крварење након хируршких интервенција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6931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357188" y="-214313"/>
            <a:ext cx="8229600" cy="1143001"/>
          </a:xfrm>
        </p:spPr>
        <p:txBody>
          <a:bodyPr/>
          <a:lstStyle/>
          <a:p>
            <a:r>
              <a:rPr lang="sr-Latn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 бoлест</a:t>
            </a:r>
            <a:endParaRPr lang="en-US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714375"/>
            <a:ext cx="8534400" cy="57150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Класификација </a:t>
            </a:r>
            <a:r>
              <a:rPr lang="sr-Latn-C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VWD</a:t>
            </a:r>
            <a:r>
              <a:rPr lang="sr-Cyrl-C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према  Интернационалном друштву за тромбозу и хемостазу</a:t>
            </a:r>
            <a:endParaRPr lang="en-US" sz="1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Квантитативни дефицит </a:t>
            </a:r>
            <a:r>
              <a:rPr lang="en-US" sz="18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-тип 1: делимични квантитативни дефицит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 тип 3: тежак дефицит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са нивоом антигена и активности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мањом од 5%.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sz="18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Квалитативни дефицит </a:t>
            </a:r>
            <a:r>
              <a:rPr lang="en-US" sz="1800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sz="1800" dirty="0"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тип 2: квалитативни дефицит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подтип 2А: квалитативна варијанта у којој постоји мањак највећег мултимера, па је активност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обично нижа од нивоа имунореактивног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као антигена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подтип 2Б: квалитативни поремећај </a:t>
            </a:r>
            <a:r>
              <a:rPr 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који узрокује појачано везивање за тромбоците и доводи до тромбоцитопеније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подтип 2М; квалитативни поремећај у којем је ослабљена функција зависна од тромбоцита, али не недостају мултимери високе молекулске тежине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lvl="2">
              <a:defRPr/>
            </a:pP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подтип 2</a:t>
            </a:r>
            <a:r>
              <a:rPr lang="sr-Latn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</a:t>
            </a:r>
            <a:r>
              <a:rPr lang="sr-Cyrl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; квалитативни поремећај са значајним снижењем афинитета за </a:t>
            </a:r>
            <a:r>
              <a:rPr lang="sr-Latn-C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</a:t>
            </a:r>
            <a:endParaRPr 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3828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 бoлест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285750" y="1600200"/>
            <a:ext cx="8401050" cy="45259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Дијагноза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позитивна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анамнеза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о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крварењима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код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блиских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рођака</a:t>
            </a:r>
            <a:r>
              <a:rPr lang="sr-Cyrl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тестови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>
              <a:buFontTx/>
              <a:buAutoNum type="arabicPeriod"/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Screening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тестови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број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</a:t>
            </a:r>
          </a:p>
          <a:p>
            <a:pPr>
              <a:buFontTx/>
              <a:buAutoNum type="arabicPeriod"/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Тестови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потврђују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гнозу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активност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FVIII,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vWFAg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Act </a:t>
            </a:r>
          </a:p>
          <a:p>
            <a:pPr>
              <a:buFontTx/>
              <a:buAutoNum type="arabicPeriod"/>
              <a:defRPr/>
            </a:pP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Тестови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који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примењују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у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специјализованим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лабораторијама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Cyrl-C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sr-Cyrl-C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тромбоцитна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аглутинација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индукована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ристоцетином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(RIPA),</a:t>
            </a:r>
            <a:endParaRPr lang="sr-Cyrl-RS" altLang="en-US" sz="2000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тромбоцитни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endParaRPr lang="sr-Cyrl-RS" altLang="en-US" sz="2000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мултимерна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структура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подјединице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endParaRPr lang="sr-Cyrl-RS" altLang="en-US" sz="2000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  <a:defRPr/>
            </a:pP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зa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FVIII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везујући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капацитет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000" dirty="0" err="1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FVIIIBc</a:t>
            </a:r>
            <a:r>
              <a:rPr lang="en-US" altLang="en-US" sz="2000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>
              <a:buFontTx/>
              <a:buNone/>
              <a:defRPr/>
            </a:pPr>
            <a:endParaRPr lang="en-US" altLang="en-US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125457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>
          <a:xfrm>
            <a:off x="323850" y="0"/>
            <a:ext cx="8229600" cy="904875"/>
          </a:xfrm>
        </p:spPr>
        <p:txBody>
          <a:bodyPr/>
          <a:lstStyle/>
          <a:p>
            <a:r>
              <a:rPr lang="sr-Latn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ова бoлест</a:t>
            </a:r>
            <a:endParaRPr lang="en-US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4294967295"/>
          </p:nvPr>
        </p:nvSpPr>
        <p:spPr>
          <a:xfrm>
            <a:off x="419100" y="1412875"/>
            <a:ext cx="8750300" cy="271145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US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Терапија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Desmopressin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DDAVP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синтетски аналог вазопресина, о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слобађање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ендогеног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(пов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ћава концентрацију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 – 5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пута за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минута)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интравенски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0,4</a:t>
            </a:r>
            <a:r>
              <a:rPr lang="el-GR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g/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kgTM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ivinf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интраназално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300 mcg </a:t>
            </a: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Надокнада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фактора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концентрат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FVIII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мултимерима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Hemate P, Humate P, Koate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20-50j/kg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12-24h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3.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Kриопреципитат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64379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76250"/>
            <a:ext cx="8229600" cy="1020763"/>
          </a:xfrm>
        </p:spPr>
        <p:txBody>
          <a:bodyPr/>
          <a:lstStyle/>
          <a:p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</a:t>
            </a:r>
            <a:r>
              <a:rPr lang="sr-Cyrl-CS" altLang="en-US" sz="3200"/>
              <a:t>  </a:t>
            </a:r>
            <a:br>
              <a:rPr lang="sr-Cyrl-CS" altLang="en-US" sz="3200"/>
            </a:br>
            <a:endParaRPr lang="sr-Cyrl-CS" altLang="en-US" sz="32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71600"/>
            <a:ext cx="9429750" cy="48768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Наследни поремећај коагулације због квалитативног или квантитативног недостатка 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односно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FIX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Наслеђује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рецесивно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везано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ген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X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хромозом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).</a:t>
            </a: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Тип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A: FVIII:C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(Класична хемофилија)</a:t>
            </a:r>
          </a:p>
          <a:p>
            <a:pPr eaLnBrk="1" hangingPunct="1">
              <a:lnSpc>
                <a:spcPct val="130000"/>
              </a:lnSpc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Тип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FIX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(Christmas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-ова болест)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Хемофил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ја А</a:t>
            </a:r>
            <a:r>
              <a:rPr lang="sr-Latn-CS" altLang="en-US" sz="22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1/10.000 порoђајa; 80-85% пате од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х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емофил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је А; </a:t>
            </a:r>
            <a:r>
              <a:rPr lang="en-GB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GB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Хемофил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ја Б </a:t>
            </a:r>
            <a:r>
              <a:rPr lang="en-U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: 1/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50000 осoба оста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aк од хемофил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је Б и Ц.</a:t>
            </a:r>
            <a:r>
              <a:rPr lang="en-GB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- Све 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в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eћи број oболе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л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их од хемофил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је (боље</a:t>
            </a:r>
            <a:r>
              <a:rPr lang="en-U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рeгистровање и лечeњe)</a:t>
            </a:r>
            <a:b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- Продужењe животнoг века</a:t>
            </a:r>
            <a:b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80000"/>
              </a:lnSpc>
              <a:defRPr/>
            </a:pP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20197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Преносиоци хемофилије </a:t>
            </a: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9155" name="Content Placeholder 2"/>
          <p:cNvSpPr>
            <a:spLocks noGrp="1"/>
          </p:cNvSpPr>
          <p:nvPr>
            <p:ph idx="4294967295"/>
          </p:nvPr>
        </p:nvSpPr>
        <p:spPr>
          <a:xfrm>
            <a:off x="1331913" y="1628775"/>
            <a:ext cx="7127875" cy="4525963"/>
          </a:xfrm>
        </p:spPr>
        <p:txBody>
          <a:bodyPr/>
          <a:lstStyle/>
          <a:p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 мушкараца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Ж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ене су преносиоци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Жена ретко може да оболи у следећим случајевима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(стања у којима је инактивисан здрав Х хромозом):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Ако је хомозигот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Има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Turner-ov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синдром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Мозаицизам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Екстремна лајонизација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1702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>
          <a:xfrm>
            <a:off x="142875" y="642938"/>
            <a:ext cx="9182100" cy="5572125"/>
          </a:xfrm>
        </p:spPr>
        <p:txBody>
          <a:bodyPr/>
          <a:lstStyle/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слика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182563" indent="-182563">
              <a:lnSpc>
                <a:spcPct val="90000"/>
              </a:lnSpc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Периодична продужена крварења (настала спонтано или после повреде) која се често понављају . </a:t>
            </a:r>
          </a:p>
          <a:p>
            <a:pPr marL="182563" indent="-182563">
              <a:lnSpc>
                <a:spcPct val="90000"/>
              </a:lnSpc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Најчешће почиње у току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1.године живота</a:t>
            </a: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Типично је крварење у:</a:t>
            </a: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1. </a:t>
            </a:r>
            <a:r>
              <a:rPr lang="sr-Cyrl-CS" alt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Зглобове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(артропатије): </a:t>
            </a:r>
          </a:p>
          <a:p>
            <a:pPr marL="182563" indent="-182563">
              <a:lnSpc>
                <a:spcPct val="90000"/>
              </a:lnSpc>
              <a:defRPr/>
            </a:pP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аур</a:t>
            </a:r>
            <a:r>
              <a:rPr lang="sr-Cyrl-R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endParaRPr lang="sr-Cyrl-RS" altLang="en-US" sz="1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defRPr/>
            </a:pP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бол, оток и отежана покретљивост</a:t>
            </a:r>
            <a:r>
              <a:rPr lang="sr-Cyrl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зглоба, п</a:t>
            </a: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рисуство крви у зглобу </a:t>
            </a:r>
            <a:r>
              <a:rPr lang="sr-Cyrl-R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Latn-R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haemarthrosis) </a:t>
            </a:r>
            <a:endParaRPr lang="sr-Cyrl-RS" altLang="en-US" sz="1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defRPr/>
            </a:pP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инфламациј</a:t>
            </a:r>
            <a:r>
              <a:rPr lang="sr-Cyrl-R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синовије</a:t>
            </a:r>
            <a:r>
              <a:rPr lang="sr-Cyrl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, п</a:t>
            </a:r>
            <a:r>
              <a:rPr lang="sr-Latn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онављано крварење узрокује остеоартритис, фиброзу и анкилозу зглоба, као и атрофију мишића. </a:t>
            </a:r>
            <a:endParaRPr lang="en-GB" altLang="en-US" sz="1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 </a:t>
            </a:r>
            <a:r>
              <a:rPr lang="sr-Cyrl-CS" altLang="en-US" sz="18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Мишиће и мека ткива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хематоми 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врше</a:t>
            </a:r>
            <a:r>
              <a:rPr lang="sr-Latn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притисак на нерве, крвне и лимфне судове</a:t>
            </a:r>
            <a:r>
              <a:rPr lang="sr-Latn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долази до н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екрозе 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мишића, венске конгестије или исхемичког оштећења нерава (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compartment sindrom)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неуропатије </a:t>
            </a: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R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buFontTx/>
              <a:buNone/>
              <a:defRPr/>
            </a:pPr>
            <a:r>
              <a:rPr lang="sr-Latn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феморална неуропатија због притиска ретроперитонеалног хематома),</a:t>
            </a:r>
          </a:p>
          <a:p>
            <a:pPr marL="182563" indent="-182563"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Посебан значај: </a:t>
            </a:r>
            <a:r>
              <a:rPr lang="sr-Cyrl-CS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 у </a:t>
            </a:r>
            <a:r>
              <a:rPr lang="sr-Latn-CS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m.iliopsoas-u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у </a:t>
            </a:r>
            <a:r>
              <a:rPr lang="sr-Cyrl-CS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сублингвалном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sr-Cyrl-CS" altLang="en-US" sz="18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перитонзиларном пределу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3. Крварењa у другим ткивима и органимa: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хематурија, мелена, </a:t>
            </a: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хематемеза, хемоптизије ,</a:t>
            </a:r>
            <a:r>
              <a:rPr lang="sr-Latn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ретко</a:t>
            </a:r>
            <a:r>
              <a:rPr lang="sr-Latn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ЦНС, језик, ретрофарингеални </a:t>
            </a: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простор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82563" indent="-182563">
              <a:lnSpc>
                <a:spcPct val="90000"/>
              </a:lnSpc>
              <a:buFontTx/>
              <a:buNone/>
              <a:defRPr/>
            </a:pP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9567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468313" y="1700213"/>
            <a:ext cx="385603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Сложена физиолошка функција организма која спречава губљење крви после повреде крвног суда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000125"/>
            <a:ext cx="3286125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2124075" y="260350"/>
            <a:ext cx="39290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Хемостаза</a:t>
            </a: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857625"/>
            <a:ext cx="335756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611188" y="4437063"/>
            <a:ext cx="4000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Процес који омогућава нормалан ток крви у очуваним крвним судовима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508625" y="1003300"/>
            <a:ext cx="2425700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RS" dirty="0">
                <a:solidFill>
                  <a:srgbClr val="002060"/>
                </a:solidFill>
              </a:rPr>
              <a:t>Повреда крвног суда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0248" name="TextBox 2"/>
          <p:cNvSpPr txBox="1">
            <a:spLocks noChangeArrowheads="1"/>
          </p:cNvSpPr>
          <p:nvPr/>
        </p:nvSpPr>
        <p:spPr bwMode="auto">
          <a:xfrm>
            <a:off x="5532438" y="2500313"/>
            <a:ext cx="2135187" cy="3698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002060"/>
                </a:solidFill>
              </a:rPr>
              <a:t>Вазоконстрикција</a:t>
            </a:r>
            <a:endParaRPr lang="en-US" altLang="en-US" sz="180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53138" y="2930525"/>
            <a:ext cx="1881187" cy="3698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r-Cyrl-RS" dirty="0">
                <a:solidFill>
                  <a:srgbClr val="002060"/>
                </a:solidFill>
              </a:rPr>
              <a:t>Крвни судови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1"/>
          <p:cNvSpPr txBox="1">
            <a:spLocks noChangeArrowheads="1"/>
          </p:cNvSpPr>
          <p:nvPr/>
        </p:nvSpPr>
        <p:spPr bwMode="auto">
          <a:xfrm>
            <a:off x="2825750" y="627063"/>
            <a:ext cx="25749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/>
        </p:nvGraphicFramePr>
        <p:xfrm>
          <a:off x="468313" y="1341438"/>
          <a:ext cx="8143875" cy="3652838"/>
        </p:xfrm>
        <a:graphic>
          <a:graphicData uri="http://schemas.openxmlformats.org/drawingml/2006/table">
            <a:tbl>
              <a:tblPr/>
              <a:tblGrid>
                <a:gridCol w="2473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733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972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54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Класификација хемофилије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Активност </a:t>
                      </a:r>
                      <a:r>
                        <a:rPr kumimoji="0" lang="sr-Latn-CS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FVIII</a:t>
                      </a:r>
                      <a:r>
                        <a:rPr kumimoji="0" lang="sr-Cyrl-CS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Ризик од крварења након повреде или хируршке интервенције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9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Блага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6-25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Одложено крварење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Умерена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Обилно крварење (операција)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тешка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&lt;1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Обилно крварење (повреда, операција)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Tm="35233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 idx="4294967295"/>
          </p:nvPr>
        </p:nvSpPr>
        <p:spPr>
          <a:xfrm>
            <a:off x="500063" y="357188"/>
            <a:ext cx="8305800" cy="1143000"/>
          </a:xfrm>
        </p:spPr>
        <p:txBody>
          <a:bodyPr lIns="92075" tIns="46038" rIns="92075" bIns="46038"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r>
              <a:rPr lang="sr-Latn-CS" altLang="en-US" sz="3600" u="sng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3600" u="sng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sr-Cyrl-CS" altLang="en-US" sz="360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2227" name="Content Placeholder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8532813" cy="5407025"/>
          </a:xfrm>
        </p:spPr>
        <p:txBody>
          <a:bodyPr lIns="92075" tIns="46038" rIns="92075" bIns="46038"/>
          <a:lstStyle/>
          <a:p>
            <a:r>
              <a:rPr lang="en-U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Тешка: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најчешће крваре већ при рођењу,хематоми на глави или при циркумцизији</a:t>
            </a:r>
          </a:p>
          <a:p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Умерена: 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 се јављају са пузањем или ходањем</a:t>
            </a:r>
          </a:p>
          <a:p>
            <a:r>
              <a:rPr lang="sr-Cyrl-CS" altLang="en-US" sz="20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Блага: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крварења се јављају касније</a:t>
            </a:r>
            <a:endParaRPr lang="sr-Latn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 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еста/учесталост крварења</a:t>
            </a: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Зглобови / хемартрозе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70-80%</a:t>
            </a:r>
          </a:p>
          <a:p>
            <a:pPr lvl="1"/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Колено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45%</a:t>
            </a:r>
          </a:p>
          <a:p>
            <a:pPr lvl="1"/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Лакат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25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%</a:t>
            </a:r>
          </a:p>
          <a:p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Мишићи / мека ткива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10-20%</a:t>
            </a:r>
          </a:p>
          <a:p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ЦНС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5%</a:t>
            </a:r>
          </a:p>
          <a:p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Остало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Latn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5-10%</a:t>
            </a:r>
            <a:endParaRPr lang="en-GB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4662488" y="2420938"/>
            <a:ext cx="414337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3525" indent="-263525" eaLnBrk="1" hangingPunct="1">
              <a:buFont typeface="Arial" panose="020B0604020202020204" pitchFamily="34" charset="0"/>
              <a:buNone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None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None/>
              <a:defRPr/>
            </a:pP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Компликације артропатије:</a:t>
            </a: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Иревe</a:t>
            </a:r>
            <a:r>
              <a:rPr lang="sr-Cyrl-R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р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зиб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лно oштећeњe зглобне хрскавице</a:t>
            </a: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Контрак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уре мeког ткива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Атрофија миш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ћа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Д</a:t>
            </a:r>
            <a:r>
              <a:rPr lang="en-U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еформит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е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ти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Губитак поkретљивости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Бол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Смање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њ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e квалите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т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 живота </a:t>
            </a:r>
            <a:endParaRPr lang="en-U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263525" indent="-263525" eaLnBrk="1" hangingPunct="1">
              <a:buFont typeface="Arial" panose="020B0604020202020204" pitchFamily="34" charset="0"/>
              <a:buNone/>
              <a:defRPr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advTm="44332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3251" name="Picture 2" descr="C:\Documents and Settings\Korisnik\Desktop\New Folder 1\468-3_default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1357313"/>
            <a:ext cx="2857500" cy="3643312"/>
          </a:xfrm>
        </p:spPr>
      </p:pic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2643188" y="5357813"/>
            <a:ext cx="52863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Хемартроза у хемофилији 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Хронична хемофиличарска артропатија</a:t>
            </a: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3253" name="Picture 4" descr="npo00000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285875"/>
            <a:ext cx="28257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2" descr="npo00000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1285875"/>
            <a:ext cx="27241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43750" y="1714500"/>
            <a:ext cx="714375" cy="3698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 advTm="2304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 idx="4294967295"/>
          </p:nvPr>
        </p:nvSpPr>
        <p:spPr>
          <a:xfrm>
            <a:off x="428625" y="571500"/>
            <a:ext cx="8229600" cy="1143000"/>
          </a:xfrm>
        </p:spPr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sr-Cyrl-C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Дијагностика: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Анамнеза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пол, лична анамнеза, породична анамнеза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Клинички преглед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Лабораторијска испитивања:</a:t>
            </a:r>
            <a:endParaRPr lang="sr-Cyrl-C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 крварења =Н, ПТ =Н</a:t>
            </a:r>
          </a:p>
          <a:p>
            <a:pPr>
              <a:defRPr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аПТT 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↑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VIII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↓</a:t>
            </a: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pPr marL="0" indent="0">
              <a:buFontTx/>
              <a:buNone/>
              <a:defRPr/>
            </a:pP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30683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 idx="4294967295"/>
          </p:nvPr>
        </p:nvSpPr>
        <p:spPr>
          <a:xfrm>
            <a:off x="6350" y="315913"/>
            <a:ext cx="8229600" cy="1143000"/>
          </a:xfrm>
        </p:spPr>
        <p:txBody>
          <a:bodyPr/>
          <a:lstStyle/>
          <a:p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 </a:t>
            </a:r>
            <a:b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>
          <a:xfrm>
            <a:off x="428625" y="1428750"/>
            <a:ext cx="8472488" cy="4929188"/>
          </a:xfrm>
        </p:spPr>
        <p:txBody>
          <a:bodyPr/>
          <a:lstStyle/>
          <a:p>
            <a:pPr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Терапија</a:t>
            </a:r>
          </a:p>
          <a:p>
            <a:pPr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Лечење крварења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K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онцентрат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FVIII: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хумани, рекомбинантни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/>
            </a:r>
            <a:b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</a:b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Терапијска доза FVIII=телесна маса/2 х же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љ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ени терапијски ниво FVIII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Доза одржавања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FVIII je 50%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иницијалне дозе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.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Израчуната иницијална доза се примењује на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8-12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сати до заустављања крварења, а потом се наставља са дозом одржавања најче</a:t>
            </a: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ш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ће наредних 7-1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4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дана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.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ea typeface="Arial Unicode MS" panose="020B0604020202020204" pitchFamily="34" charset="-128"/>
                <a:cs typeface="Calibri Light" panose="020F0302020204030204" pitchFamily="34" charset="0"/>
              </a:rPr>
              <a:t>Дужина лечења зависи од тежине и места крварења. 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  <a:p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ea typeface="Arial Unicode MS" panose="020B0604020202020204" pitchFamily="34" charset="-128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23784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 </a:t>
            </a:r>
            <a:br>
              <a:rPr lang="sr-Cyrl-C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Помоћни леко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ви: антифибринолитици, фибрински лепак (локална примена), криопреципитат, ЗСП.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Компликације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трансмисивне болести: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HbsAg, HCV, HIV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активни или перзистентни хепатитис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цироза јетре</a:t>
            </a:r>
          </a:p>
          <a:p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инхибитор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VIII (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Ат у класи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IgG 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које неутралишe 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FVIII)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Latn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6211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0" y="571500"/>
            <a:ext cx="8229600" cy="1143000"/>
          </a:xfrm>
        </p:spPr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7347" name="Picture 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2125" y="1785938"/>
            <a:ext cx="2933700" cy="4525962"/>
          </a:xfrm>
        </p:spPr>
      </p:pic>
      <p:sp>
        <p:nvSpPr>
          <p:cNvPr id="57348" name="TextBox 4"/>
          <p:cNvSpPr txBox="1">
            <a:spLocks noChangeArrowheads="1"/>
          </p:cNvSpPr>
          <p:nvPr/>
        </p:nvSpPr>
        <p:spPr bwMode="auto">
          <a:xfrm>
            <a:off x="285750" y="2214563"/>
            <a:ext cx="564356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давати особи оболелој од хемофилије: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Препарате ацетил салицине киселине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NSAIL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sr-Latn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COX 1)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i.m.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Ињекције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Аналгезија: парацетамол, опоидни аналгетици</a:t>
            </a:r>
            <a:endParaRPr lang="en-U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4601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</a:t>
            </a:r>
            <a: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Latn-CS" altLang="en-US" sz="3600" u="sng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357188" y="857250"/>
            <a:ext cx="8229600" cy="60007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Савремени програм лечења хемофилије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>
              <a:buFontTx/>
              <a:buNone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Основни циљ је </a:t>
            </a:r>
            <a:r>
              <a:rPr lang="sr-Cyrl-CS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превенција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 у мишиће и зглобове </a:t>
            </a:r>
          </a:p>
          <a:p>
            <a:pPr>
              <a:buFontTx/>
              <a:buNone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како би се спечило њихово оштећење</a:t>
            </a:r>
          </a:p>
          <a:p>
            <a:pPr>
              <a:defRPr/>
            </a:pPr>
            <a:r>
              <a:rPr lang="sr-Cyrl-CS" alt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Профилакса-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редовна примена фактора како би се спречило крварење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Примарна: редовна примена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која започиње већ након првих крварења, обично у раном детињству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Секундарна: свака друга редовна примена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која се спроводи како би се спречила појава крварења.</a:t>
            </a:r>
          </a:p>
          <a:p>
            <a:pPr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Контролисано кућно лечење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-означава примену фактора од стране пацијента или особе из његовог окружења изван здравствене установе (циљ да се лек што раније примени у случају крварења или ризика да се јави крварење)</a:t>
            </a:r>
          </a:p>
          <a:p>
            <a:pPr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Збрињавање пацијената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 спроводи у специјализованим центрима на мултидисциплинарном принципу :хематолог, ортопед, физијатар, инфектолог, стоматолог (“Европски принципи збрињавања болесника са хемофилијом” 2008.год)</a:t>
            </a:r>
          </a:p>
          <a:p>
            <a:pPr>
              <a:buFontTx/>
              <a:buNone/>
              <a:defRPr/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16654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611188" y="404813"/>
            <a:ext cx="8229600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sr-Cyrl-C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533400" y="1143000"/>
            <a:ext cx="86106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Monotype Sorts"/>
              <a:buBlip>
                <a:blip r:embed="rId2"/>
              </a:buBlip>
              <a:defRPr/>
            </a:pPr>
            <a:endParaRPr lang="sr-Latn-C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Б је наследни поремећај  који настаје због недостатка </a:t>
            </a:r>
            <a:r>
              <a:rPr lang="sr-Latn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 IX</a:t>
            </a: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None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Б – јавља се у 1:100 000 новорођених, а карактерише се доживотном склоношћу ка крварењу. 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Наслеђује се рецесивно, на исти начин као и хемофилија А.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Ген одговоран за </a:t>
            </a:r>
            <a:r>
              <a:rPr lang="sr-Latn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 IX </a:t>
            </a: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је лоциран на другом краку X хромозома. 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Жене преносиоци имају чешће снижен </a:t>
            </a:r>
            <a:r>
              <a:rPr lang="sr-Latn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 IX </a:t>
            </a: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и израженију симптоматологију него преносиоци хемофилије А</a:t>
            </a: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endParaRPr lang="sr-Cyrl-CS" altLang="en-US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84200" indent="-584200" eaLnBrk="1" hangingPunct="1">
              <a:lnSpc>
                <a:spcPct val="90000"/>
              </a:lnSpc>
              <a:spcBef>
                <a:spcPct val="30000"/>
              </a:spcBef>
              <a:buClr>
                <a:srgbClr val="F4B643"/>
              </a:buClr>
              <a:buSzPct val="165000"/>
              <a:buFont typeface="Arial" panose="020B0604020202020204" pitchFamily="34" charset="0"/>
              <a:buChar char="•"/>
              <a:defRPr/>
            </a:pPr>
            <a:r>
              <a:rPr lang="sr-Cyrl-CS" alt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Клинички се хемофилија Б не може разликовати од хемофилије А осим што су крварења блажа.  </a:t>
            </a: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2924175" y="571500"/>
            <a:ext cx="2859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</a:t>
            </a: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endParaRPr lang="sr-Cyrl-C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34563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400050" y="-300038"/>
            <a:ext cx="8229600" cy="125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Cyrl-C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</a:t>
            </a: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endParaRPr lang="sr-Cyrl-C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5843" name="Group 3"/>
          <p:cNvGraphicFramePr>
            <a:graphicFrameLocks noGrp="1"/>
          </p:cNvGraphicFramePr>
          <p:nvPr>
            <p:ph idx="4294967295"/>
          </p:nvPr>
        </p:nvGraphicFramePr>
        <p:xfrm>
          <a:off x="971550" y="1484313"/>
          <a:ext cx="7283450" cy="3143251"/>
        </p:xfrm>
        <a:graphic>
          <a:graphicData uri="http://schemas.openxmlformats.org/drawingml/2006/table">
            <a:tbl>
              <a:tblPr/>
              <a:tblGrid>
                <a:gridCol w="13573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130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213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F IX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Хемофилија </a:t>
                      </a:r>
                      <a:r>
                        <a:rPr kumimoji="0" lang="sr-Latn-R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B</a:t>
                      </a:r>
                      <a:endParaRPr kumimoji="0" lang="sr-Cyrl-C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Крварење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65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Испод </a:t>
                      </a:r>
                      <a:r>
                        <a:rPr kumimoji="0" lang="sr-Latn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1%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Тешка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Спонтано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06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1-5%</a:t>
                      </a:r>
                      <a:endParaRPr kumimoji="0" lang="en-GB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Средње тешка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При напору и мањим траумама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Изнад </a:t>
                      </a:r>
                      <a:r>
                        <a:rPr kumimoji="0" lang="sr-Latn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5%</a:t>
                      </a:r>
                      <a:endParaRPr kumimoji="0" lang="en-GB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блага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При траумама и операцијама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5865" name="TextBox 3"/>
          <p:cNvSpPr txBox="1">
            <a:spLocks noChangeArrowheads="1"/>
          </p:cNvSpPr>
          <p:nvPr/>
        </p:nvSpPr>
        <p:spPr bwMode="auto">
          <a:xfrm>
            <a:off x="971550" y="4841875"/>
            <a:ext cx="7072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Хетерогена болест која настаје због:</a:t>
            </a: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Квантитативног поремећаја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Квалитативног поремећаја: активације, 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интеракције са активираним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</a:t>
            </a:r>
            <a:r>
              <a:rPr lang="sr-Cyrl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поремећај каталитичког дела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4613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785813" y="428625"/>
            <a:ext cx="675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Физиологија нормалне хемостазе</a:t>
            </a:r>
          </a:p>
        </p:txBody>
      </p:sp>
      <p:sp>
        <p:nvSpPr>
          <p:cNvPr id="3" name="Rectangle 2"/>
          <p:cNvSpPr/>
          <p:nvPr/>
        </p:nvSpPr>
        <p:spPr>
          <a:xfrm>
            <a:off x="500063" y="2000250"/>
            <a:ext cx="8143875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x-none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Нормалну хемостазу чине четири основна чиниоца</a:t>
            </a:r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eaLnBrk="1" hangingPunct="1">
              <a:defRPr/>
            </a:pPr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x-none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x-none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Крвни судови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x-none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Тромбоцити</a:t>
            </a:r>
            <a:r>
              <a:rPr 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x-none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Коагулација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x-none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Фибринолиза</a:t>
            </a:r>
            <a:endParaRPr 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 idx="4294967295"/>
          </p:nvPr>
        </p:nvSpPr>
        <p:spPr>
          <a:xfrm>
            <a:off x="500063" y="428625"/>
            <a:ext cx="8229600" cy="714375"/>
          </a:xfrm>
        </p:spPr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</a:t>
            </a: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</a:t>
            </a:r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>
          <a:xfrm>
            <a:off x="428625" y="571500"/>
            <a:ext cx="8229600" cy="60007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Дијагностика: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Анамнеза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Клинички преглед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Лабораторијска испитивања:</a:t>
            </a:r>
            <a:endParaRPr lang="sr-Cyrl-CS" altLang="en-US" sz="22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 крварења =Н, ПТ =Н (код неких ретких типова продужено у зависности од врсте тромбопластинског реагенса)</a:t>
            </a:r>
          </a:p>
          <a:p>
            <a:pPr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аПТT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↑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F IX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↓</a:t>
            </a: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>
              <a:buFontTx/>
              <a:buNone/>
              <a:defRPr/>
            </a:pPr>
            <a:r>
              <a:rPr lang="sr-Cyrl-C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Терапија: </a:t>
            </a:r>
            <a:r>
              <a:rPr lang="sr-Cyrl-CS" alt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Концентрат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 IX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високо пречишћени- једном или два пута </a:t>
            </a:r>
          </a:p>
          <a:p>
            <a:pPr>
              <a:buFontTx/>
              <a:buNone/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дневно до заустављања крварења</a:t>
            </a:r>
            <a:r>
              <a:rPr lang="sr-Cyrl-CS" alt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defRPr/>
            </a:pP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Помоћни лекови: антифибринолитици (0,5</a:t>
            </a:r>
            <a:r>
              <a:rPr lang="sr-Latn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g</a:t>
            </a:r>
            <a:r>
              <a:rPr lang="sr-Cyrl-CS" altLang="en-US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x4), фибрински лепак (локална примена), криопреципитат и СЗП</a:t>
            </a:r>
            <a:endParaRPr lang="sr-Cyrl-CS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buFontTx/>
              <a:buNone/>
              <a:defRPr/>
            </a:pPr>
            <a:r>
              <a:rPr lang="sr-Cyrl-CS" alt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Компликације:</a:t>
            </a:r>
          </a:p>
          <a:p>
            <a:pPr>
              <a:spcBef>
                <a:spcPct val="30000"/>
              </a:spcBef>
              <a:buClr>
                <a:srgbClr val="F4B643"/>
              </a:buClr>
              <a:buSzPct val="165000"/>
              <a:defRPr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потпуно исте као код хемофилије А</a:t>
            </a:r>
          </a:p>
          <a:p>
            <a:pPr>
              <a:buFontTx/>
              <a:buNone/>
              <a:defRPr/>
            </a:pP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59896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0"/>
            <a:ext cx="6899275" cy="857250"/>
          </a:xfrm>
        </p:spPr>
        <p:txBody>
          <a:bodyPr/>
          <a:lstStyle/>
          <a:p>
            <a:r>
              <a:rPr lang="hr-HR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C (</a:t>
            </a:r>
            <a:r>
              <a:rPr lang="sr-Latn-C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Sy Rosenthal)</a:t>
            </a:r>
            <a:endParaRPr lang="en-US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85750" y="1000125"/>
            <a:ext cx="8715375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Настаје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због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смањења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недостатка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коагулантне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активности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FXI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Чешће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јавља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код Ашкенази Јевреја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Наслеђује се аутозомно рецесивно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</a:t>
            </a:r>
            <a:r>
              <a:rPr lang="sr-Cyrl-CS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пoследица јe мутaциja гeнa na 4. хромoзoму.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en-US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Клиничко</a:t>
            </a:r>
            <a:r>
              <a:rPr lang="en-U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испољавање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Мукокутана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менорагија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обилније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продужено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након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повреде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у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току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хируршке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инетрвенције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Крварења су блага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постоји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строга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корелација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између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тежине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слике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активности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FXI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sr-Latn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Дијагностика</a:t>
            </a: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Време крварења =Н, ПТ =Н</a:t>
            </a: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r>
              <a:rPr lang="sr-Latn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аПТT </a:t>
            </a: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↑</a:t>
            </a: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FXI </a:t>
            </a:r>
            <a:r>
              <a:rPr lang="sr-Latn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↓</a:t>
            </a:r>
            <a:endParaRPr lang="en-US" altLang="en-US" sz="2000" b="1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Терапија</a:t>
            </a: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: 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недавно су произведена два концентрата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FXI</a:t>
            </a:r>
            <a:r>
              <a:rPr lang="sr-Cyrl-R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(ограничена употреба)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   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Свеже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замрзнута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плазма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(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на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24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сата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)</a:t>
            </a: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    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ea typeface="Arial Unicode MS" pitchFamily="34" charset="-128"/>
                <a:cs typeface="Calibri Light" panose="020F0302020204030204" pitchFamily="34" charset="0"/>
              </a:rPr>
              <a:t>антифибринолитици</a:t>
            </a:r>
            <a:endParaRPr lang="sr-Latn-RS" altLang="en-US" sz="20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anose="020B0604020202020204" pitchFamily="34" charset="0"/>
              <a:buNone/>
              <a:defRPr/>
            </a:pP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ea typeface="Arial Unicode MS" pitchFamily="34" charset="-128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sr-Latn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endParaRPr lang="en-U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77596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 idx="4294967295"/>
          </p:nvPr>
        </p:nvSpPr>
        <p:spPr>
          <a:xfrm>
            <a:off x="214313" y="0"/>
            <a:ext cx="8358187" cy="1000125"/>
          </a:xfrm>
        </p:spPr>
        <p:txBody>
          <a:bodyPr/>
          <a:lstStyle/>
          <a:p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Ретки недостаци фактора коагулације (engl. Rare bleeding disorders-RBD)</a:t>
            </a:r>
            <a:b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b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3491" name="Content Placeholder 2"/>
          <p:cNvSpPr>
            <a:spLocks noGrp="1"/>
          </p:cNvSpPr>
          <p:nvPr>
            <p:ph idx="4294967295"/>
          </p:nvPr>
        </p:nvSpPr>
        <p:spPr>
          <a:xfrm>
            <a:off x="357188" y="1500188"/>
            <a:ext cx="8229600" cy="4525962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FII, </a:t>
            </a:r>
            <a:b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FVII, </a:t>
            </a:r>
            <a:b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FX, </a:t>
            </a:r>
            <a:b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FV, </a:t>
            </a:r>
            <a:b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 XIII, </a:t>
            </a:r>
            <a:b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Дефицит</a:t>
            </a:r>
            <a:r>
              <a:rPr lang="sr-Cyrl-C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FV+FVIII</a:t>
            </a:r>
          </a:p>
          <a:p>
            <a:pPr>
              <a:buFontTx/>
              <a:buNone/>
            </a:pPr>
            <a:endParaRPr lang="en-US" altLang="en-US" sz="2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Преваленца– 1 на 500,000 до 1 на 1,000,000 (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Symbol" panose="05050102010706020507" pitchFamily="18" charset="2"/>
              </a:rPr>
              <a:t> 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0.0002%)</a:t>
            </a:r>
          </a:p>
          <a:p>
            <a:pPr eaLnBrk="1" hangingPunct="1"/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Iranski registar(RIBD) 0.3 – 6.6%</a:t>
            </a:r>
          </a:p>
          <a:p>
            <a:pPr eaLnBrk="1" hangingPunct="1"/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Italijanski registar(AICE) 0.2 – 1.3%</a:t>
            </a:r>
          </a:p>
          <a:p>
            <a:pPr eaLnBrk="1" hangingPunct="1"/>
            <a:r>
              <a:rPr lang="en-U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UK registar UK (HCDO)0.02 – 3.3%</a:t>
            </a:r>
          </a:p>
          <a:p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4438" y="714375"/>
            <a:ext cx="7696200" cy="731838"/>
          </a:xfrm>
        </p:spPr>
        <p:txBody>
          <a:bodyPr lIns="90000" tIns="46800" rIns="90000" bIns="46800"/>
          <a:lstStyle/>
          <a:p>
            <a:pPr defTabSz="449263" eaLnBrk="1" hangingPunct="1">
              <a:buFont typeface="Tahoma" panose="020B0604030504040204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en-US" sz="2800">
                <a:solidFill>
                  <a:srgbClr val="000000"/>
                </a:solidFill>
                <a:latin typeface="Verdana" panose="020B0604030504040204" pitchFamily="34" charset="0"/>
              </a:rPr>
              <a:t/>
            </a:r>
            <a:br>
              <a:rPr lang="en-US" altLang="en-US" sz="280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Клиничке манифестације</a:t>
            </a:r>
            <a:endParaRPr lang="en-GB" altLang="en-US" sz="2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64516" name="Group 4"/>
          <p:cNvGrpSpPr>
            <a:grpSpLocks/>
          </p:cNvGrpSpPr>
          <p:nvPr/>
        </p:nvGrpSpPr>
        <p:grpSpPr bwMode="auto">
          <a:xfrm>
            <a:off x="285750" y="1571625"/>
            <a:ext cx="8588375" cy="4972050"/>
            <a:chOff x="0" y="0"/>
            <a:chExt cx="5410" cy="3132"/>
          </a:xfrm>
        </p:grpSpPr>
        <p:sp>
          <p:nvSpPr>
            <p:cNvPr id="64518" name="Text Box 5"/>
            <p:cNvSpPr txBox="1">
              <a:spLocks noChangeArrowheads="1"/>
            </p:cNvSpPr>
            <p:nvPr/>
          </p:nvSpPr>
          <p:spPr bwMode="auto">
            <a:xfrm>
              <a:off x="10" y="0"/>
              <a:ext cx="368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chemeClr val="bg1"/>
                  </a:solidFill>
                  <a:latin typeface="Helvetica" panose="020B0604020202020204" pitchFamily="34" charset="0"/>
                </a:rPr>
                <a:t>FVIII</a:t>
              </a:r>
            </a:p>
          </p:txBody>
        </p:sp>
        <p:sp>
          <p:nvSpPr>
            <p:cNvPr id="64519" name="Text Box 6"/>
            <p:cNvSpPr txBox="1">
              <a:spLocks noChangeArrowheads="1"/>
            </p:cNvSpPr>
            <p:nvPr/>
          </p:nvSpPr>
          <p:spPr bwMode="auto">
            <a:xfrm>
              <a:off x="1601" y="0"/>
              <a:ext cx="734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Fibrinogen</a:t>
              </a:r>
            </a:p>
          </p:txBody>
        </p:sp>
        <p:sp>
          <p:nvSpPr>
            <p:cNvPr id="64520" name="Text Box 7"/>
            <p:cNvSpPr txBox="1">
              <a:spLocks noChangeArrowheads="1"/>
            </p:cNvSpPr>
            <p:nvPr/>
          </p:nvSpPr>
          <p:spPr bwMode="auto">
            <a:xfrm>
              <a:off x="2346" y="1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FII</a:t>
              </a:r>
            </a:p>
          </p:txBody>
        </p:sp>
        <p:sp>
          <p:nvSpPr>
            <p:cNvPr id="64521" name="Text Box 8"/>
            <p:cNvSpPr txBox="1">
              <a:spLocks noChangeArrowheads="1"/>
            </p:cNvSpPr>
            <p:nvPr/>
          </p:nvSpPr>
          <p:spPr bwMode="auto">
            <a:xfrm>
              <a:off x="2798" y="1"/>
              <a:ext cx="269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FV</a:t>
              </a:r>
            </a:p>
          </p:txBody>
        </p:sp>
        <p:sp>
          <p:nvSpPr>
            <p:cNvPr id="64522" name="Text Box 9"/>
            <p:cNvSpPr txBox="1">
              <a:spLocks noChangeArrowheads="1"/>
            </p:cNvSpPr>
            <p:nvPr/>
          </p:nvSpPr>
          <p:spPr bwMode="auto">
            <a:xfrm>
              <a:off x="3186" y="1"/>
              <a:ext cx="33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FVII</a:t>
              </a:r>
            </a:p>
          </p:txBody>
        </p:sp>
        <p:sp>
          <p:nvSpPr>
            <p:cNvPr id="64523" name="Text Box 10"/>
            <p:cNvSpPr txBox="1">
              <a:spLocks noChangeArrowheads="1"/>
            </p:cNvSpPr>
            <p:nvPr/>
          </p:nvSpPr>
          <p:spPr bwMode="auto">
            <a:xfrm>
              <a:off x="3554" y="1"/>
              <a:ext cx="591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FV+FVIII</a:t>
              </a:r>
            </a:p>
          </p:txBody>
        </p:sp>
        <p:sp>
          <p:nvSpPr>
            <p:cNvPr id="64524" name="Text Box 11"/>
            <p:cNvSpPr txBox="1">
              <a:spLocks noChangeArrowheads="1"/>
            </p:cNvSpPr>
            <p:nvPr/>
          </p:nvSpPr>
          <p:spPr bwMode="auto">
            <a:xfrm>
              <a:off x="4181" y="1"/>
              <a:ext cx="2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FX</a:t>
              </a:r>
            </a:p>
          </p:txBody>
        </p:sp>
        <p:sp>
          <p:nvSpPr>
            <p:cNvPr id="64525" name="Text Box 12"/>
            <p:cNvSpPr txBox="1">
              <a:spLocks noChangeArrowheads="1"/>
            </p:cNvSpPr>
            <p:nvPr/>
          </p:nvSpPr>
          <p:spPr bwMode="auto">
            <a:xfrm>
              <a:off x="5021" y="1"/>
              <a:ext cx="369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FXIII</a:t>
              </a:r>
            </a:p>
          </p:txBody>
        </p:sp>
        <p:sp>
          <p:nvSpPr>
            <p:cNvPr id="64526" name="Text Box 13"/>
            <p:cNvSpPr txBox="1">
              <a:spLocks noChangeArrowheads="1"/>
            </p:cNvSpPr>
            <p:nvPr/>
          </p:nvSpPr>
          <p:spPr bwMode="auto">
            <a:xfrm>
              <a:off x="4614" y="7"/>
              <a:ext cx="303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FX</a:t>
              </a:r>
              <a:r>
                <a:rPr lang="it-IT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I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27" name="Text Box 14"/>
            <p:cNvSpPr txBox="1">
              <a:spLocks noChangeArrowheads="1"/>
            </p:cNvSpPr>
            <p:nvPr/>
          </p:nvSpPr>
          <p:spPr bwMode="auto">
            <a:xfrm>
              <a:off x="427" y="257"/>
              <a:ext cx="68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епистакса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28" name="Text Box 15"/>
            <p:cNvSpPr txBox="1">
              <a:spLocks noChangeArrowheads="1"/>
            </p:cNvSpPr>
            <p:nvPr/>
          </p:nvSpPr>
          <p:spPr bwMode="auto">
            <a:xfrm>
              <a:off x="411" y="565"/>
              <a:ext cx="74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менорагија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29" name="Text Box 16"/>
            <p:cNvSpPr txBox="1">
              <a:spLocks noChangeArrowheads="1"/>
            </p:cNvSpPr>
            <p:nvPr/>
          </p:nvSpPr>
          <p:spPr bwMode="auto">
            <a:xfrm>
              <a:off x="427" y="850"/>
              <a:ext cx="738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хематурија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0" name="Text Box 17"/>
            <p:cNvSpPr txBox="1">
              <a:spLocks noChangeArrowheads="1"/>
            </p:cNvSpPr>
            <p:nvPr/>
          </p:nvSpPr>
          <p:spPr bwMode="auto">
            <a:xfrm>
              <a:off x="427" y="1159"/>
              <a:ext cx="93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A10051"/>
                  </a:solidFill>
                  <a:latin typeface="Helvetica" panose="020B0604020202020204" pitchFamily="34" charset="0"/>
                </a:rPr>
                <a:t>ГИТ крварење</a:t>
              </a:r>
              <a:endParaRPr lang="en-GB" altLang="en-US" sz="1500">
                <a:solidFill>
                  <a:srgbClr val="A1005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1" name="Text Box 18"/>
            <p:cNvSpPr txBox="1">
              <a:spLocks noChangeArrowheads="1"/>
            </p:cNvSpPr>
            <p:nvPr/>
          </p:nvSpPr>
          <p:spPr bwMode="auto">
            <a:xfrm>
              <a:off x="427" y="1467"/>
              <a:ext cx="132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A10051"/>
                  </a:solidFill>
                  <a:latin typeface="Helvetica" panose="020B0604020202020204" pitchFamily="34" charset="0"/>
                </a:rPr>
                <a:t>Крварење у зглобове</a:t>
              </a:r>
              <a:endParaRPr lang="en-GB" altLang="en-US" sz="1500">
                <a:solidFill>
                  <a:srgbClr val="A1005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2" name="Text Box 19"/>
            <p:cNvSpPr txBox="1">
              <a:spLocks noChangeArrowheads="1"/>
            </p:cNvSpPr>
            <p:nvPr/>
          </p:nvSpPr>
          <p:spPr bwMode="auto">
            <a:xfrm>
              <a:off x="427" y="1753"/>
              <a:ext cx="1266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A10051"/>
                  </a:solidFill>
                  <a:latin typeface="Helvetica" panose="020B0604020202020204" pitchFamily="34" charset="0"/>
                </a:rPr>
                <a:t>Крварење у мишиће</a:t>
              </a:r>
              <a:endParaRPr lang="en-GB" altLang="en-US" sz="1500">
                <a:solidFill>
                  <a:srgbClr val="A1005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3" name="Text Box 20"/>
            <p:cNvSpPr txBox="1">
              <a:spLocks noChangeArrowheads="1"/>
            </p:cNvSpPr>
            <p:nvPr/>
          </p:nvSpPr>
          <p:spPr bwMode="auto">
            <a:xfrm>
              <a:off x="427" y="2063"/>
              <a:ext cx="108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A10051"/>
                  </a:solidFill>
                  <a:latin typeface="Helvetica" panose="020B0604020202020204" pitchFamily="34" charset="0"/>
                </a:rPr>
                <a:t>Крварење у ЦНС</a:t>
              </a:r>
              <a:endParaRPr lang="en-GB" altLang="en-US" sz="1500">
                <a:solidFill>
                  <a:srgbClr val="A1005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4" name="Text Box 21"/>
            <p:cNvSpPr txBox="1">
              <a:spLocks noChangeArrowheads="1"/>
            </p:cNvSpPr>
            <p:nvPr/>
          </p:nvSpPr>
          <p:spPr bwMode="auto">
            <a:xfrm>
              <a:off x="270" y="2340"/>
              <a:ext cx="145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Крварење из пупчаника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5" name="Text Box 22"/>
            <p:cNvSpPr txBox="1">
              <a:spLocks noChangeArrowheads="1"/>
            </p:cNvSpPr>
            <p:nvPr/>
          </p:nvSpPr>
          <p:spPr bwMode="auto">
            <a:xfrm>
              <a:off x="427" y="2581"/>
              <a:ext cx="166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Постпартално, постоперативно</a:t>
              </a:r>
            </a:p>
          </p:txBody>
        </p:sp>
        <p:sp>
          <p:nvSpPr>
            <p:cNvPr id="64536" name="Text Box 23"/>
            <p:cNvSpPr txBox="1">
              <a:spLocks noChangeArrowheads="1"/>
            </p:cNvSpPr>
            <p:nvPr/>
          </p:nvSpPr>
          <p:spPr bwMode="auto">
            <a:xfrm>
              <a:off x="412" y="2928"/>
              <a:ext cx="94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У усној дупљи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7" name="Text Box 24"/>
            <p:cNvSpPr txBox="1">
              <a:spLocks noChangeArrowheads="1"/>
            </p:cNvSpPr>
            <p:nvPr/>
          </p:nvSpPr>
          <p:spPr bwMode="auto">
            <a:xfrm>
              <a:off x="0" y="249"/>
              <a:ext cx="116" cy="204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8" name="Text Box 25"/>
            <p:cNvSpPr txBox="1">
              <a:spLocks noChangeArrowheads="1"/>
            </p:cNvSpPr>
            <p:nvPr/>
          </p:nvSpPr>
          <p:spPr bwMode="auto">
            <a:xfrm>
              <a:off x="0" y="853"/>
              <a:ext cx="116" cy="204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39" name="Text Box 26"/>
            <p:cNvSpPr txBox="1">
              <a:spLocks noChangeArrowheads="1"/>
            </p:cNvSpPr>
            <p:nvPr/>
          </p:nvSpPr>
          <p:spPr bwMode="auto">
            <a:xfrm>
              <a:off x="0" y="1178"/>
              <a:ext cx="116" cy="204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chemeClr val="bg1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0" name="Text Box 27"/>
            <p:cNvSpPr txBox="1">
              <a:spLocks noChangeArrowheads="1"/>
            </p:cNvSpPr>
            <p:nvPr/>
          </p:nvSpPr>
          <p:spPr bwMode="auto">
            <a:xfrm>
              <a:off x="0" y="1486"/>
              <a:ext cx="116" cy="204"/>
            </a:xfrm>
            <a:prstGeom prst="rect">
              <a:avLst/>
            </a:prstGeom>
            <a:solidFill>
              <a:srgbClr val="A10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rgbClr val="FFFF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1" name="Text Box 28"/>
            <p:cNvSpPr txBox="1">
              <a:spLocks noChangeArrowheads="1"/>
            </p:cNvSpPr>
            <p:nvPr/>
          </p:nvSpPr>
          <p:spPr bwMode="auto">
            <a:xfrm>
              <a:off x="0" y="1759"/>
              <a:ext cx="116" cy="204"/>
            </a:xfrm>
            <a:prstGeom prst="rect">
              <a:avLst/>
            </a:prstGeom>
            <a:solidFill>
              <a:srgbClr val="A10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rgbClr val="FFFF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2" name="Text Box 30"/>
            <p:cNvSpPr txBox="1">
              <a:spLocks noChangeArrowheads="1"/>
            </p:cNvSpPr>
            <p:nvPr/>
          </p:nvSpPr>
          <p:spPr bwMode="auto">
            <a:xfrm>
              <a:off x="0" y="2639"/>
              <a:ext cx="116" cy="204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rgbClr val="FFFF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3" name="Text Box 31"/>
            <p:cNvSpPr txBox="1">
              <a:spLocks noChangeArrowheads="1"/>
            </p:cNvSpPr>
            <p:nvPr/>
          </p:nvSpPr>
          <p:spPr bwMode="auto">
            <a:xfrm>
              <a:off x="0" y="2914"/>
              <a:ext cx="116" cy="204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endParaRPr lang="en-GB" altLang="en-US" sz="1500">
                <a:solidFill>
                  <a:srgbClr val="F3FD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4" name="Text Box 34"/>
            <p:cNvSpPr txBox="1">
              <a:spLocks noChangeArrowheads="1"/>
            </p:cNvSpPr>
            <p:nvPr/>
          </p:nvSpPr>
          <p:spPr bwMode="auto">
            <a:xfrm>
              <a:off x="2306" y="24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60%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45" name="Text Box 35"/>
            <p:cNvSpPr txBox="1">
              <a:spLocks noChangeArrowheads="1"/>
            </p:cNvSpPr>
            <p:nvPr/>
          </p:nvSpPr>
          <p:spPr bwMode="auto">
            <a:xfrm>
              <a:off x="1711" y="245"/>
              <a:ext cx="513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70%    </a:t>
              </a:r>
            </a:p>
          </p:txBody>
        </p:sp>
        <p:sp>
          <p:nvSpPr>
            <p:cNvPr id="64546" name="Text Box 36"/>
            <p:cNvSpPr txBox="1">
              <a:spLocks noChangeArrowheads="1"/>
            </p:cNvSpPr>
            <p:nvPr/>
          </p:nvSpPr>
          <p:spPr bwMode="auto">
            <a:xfrm>
              <a:off x="3190" y="24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64%</a:t>
              </a:r>
            </a:p>
          </p:txBody>
        </p:sp>
        <p:sp>
          <p:nvSpPr>
            <p:cNvPr id="64547" name="Text Box 37"/>
            <p:cNvSpPr txBox="1">
              <a:spLocks noChangeArrowheads="1"/>
            </p:cNvSpPr>
            <p:nvPr/>
          </p:nvSpPr>
          <p:spPr bwMode="auto">
            <a:xfrm>
              <a:off x="4128" y="24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72%</a:t>
              </a:r>
            </a:p>
          </p:txBody>
        </p:sp>
        <p:sp>
          <p:nvSpPr>
            <p:cNvPr id="64548" name="Text Box 38"/>
            <p:cNvSpPr txBox="1">
              <a:spLocks noChangeArrowheads="1"/>
            </p:cNvSpPr>
            <p:nvPr/>
          </p:nvSpPr>
          <p:spPr bwMode="auto">
            <a:xfrm>
              <a:off x="2754" y="24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57%</a:t>
              </a:r>
            </a:p>
          </p:txBody>
        </p:sp>
        <p:sp>
          <p:nvSpPr>
            <p:cNvPr id="64549" name="Text Box 39"/>
            <p:cNvSpPr txBox="1">
              <a:spLocks noChangeArrowheads="1"/>
            </p:cNvSpPr>
            <p:nvPr/>
          </p:nvSpPr>
          <p:spPr bwMode="auto">
            <a:xfrm>
              <a:off x="3629" y="245"/>
              <a:ext cx="39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 77%   </a:t>
              </a:r>
            </a:p>
          </p:txBody>
        </p:sp>
        <p:sp>
          <p:nvSpPr>
            <p:cNvPr id="64550" name="Text Box 40"/>
            <p:cNvSpPr txBox="1">
              <a:spLocks noChangeArrowheads="1"/>
            </p:cNvSpPr>
            <p:nvPr/>
          </p:nvSpPr>
          <p:spPr bwMode="auto">
            <a:xfrm>
              <a:off x="2306" y="546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75%</a:t>
              </a:r>
            </a:p>
          </p:txBody>
        </p:sp>
        <p:sp>
          <p:nvSpPr>
            <p:cNvPr id="64551" name="Text Box 41"/>
            <p:cNvSpPr txBox="1">
              <a:spLocks noChangeArrowheads="1"/>
            </p:cNvSpPr>
            <p:nvPr/>
          </p:nvSpPr>
          <p:spPr bwMode="auto">
            <a:xfrm>
              <a:off x="1711" y="542"/>
              <a:ext cx="51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50%    </a:t>
              </a:r>
            </a:p>
          </p:txBody>
        </p:sp>
        <p:sp>
          <p:nvSpPr>
            <p:cNvPr id="64552" name="Text Box 42"/>
            <p:cNvSpPr txBox="1">
              <a:spLocks noChangeArrowheads="1"/>
            </p:cNvSpPr>
            <p:nvPr/>
          </p:nvSpPr>
          <p:spPr bwMode="auto">
            <a:xfrm>
              <a:off x="3190" y="546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60%</a:t>
              </a:r>
            </a:p>
          </p:txBody>
        </p:sp>
        <p:sp>
          <p:nvSpPr>
            <p:cNvPr id="64553" name="Text Box 43"/>
            <p:cNvSpPr txBox="1">
              <a:spLocks noChangeArrowheads="1"/>
            </p:cNvSpPr>
            <p:nvPr/>
          </p:nvSpPr>
          <p:spPr bwMode="auto">
            <a:xfrm>
              <a:off x="4128" y="546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50%</a:t>
              </a:r>
            </a:p>
          </p:txBody>
        </p:sp>
        <p:sp>
          <p:nvSpPr>
            <p:cNvPr id="64554" name="Text Box 44"/>
            <p:cNvSpPr txBox="1">
              <a:spLocks noChangeArrowheads="1"/>
            </p:cNvSpPr>
            <p:nvPr/>
          </p:nvSpPr>
          <p:spPr bwMode="auto">
            <a:xfrm>
              <a:off x="5004" y="542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35% </a:t>
              </a:r>
            </a:p>
          </p:txBody>
        </p:sp>
        <p:sp>
          <p:nvSpPr>
            <p:cNvPr id="64555" name="Text Box 45"/>
            <p:cNvSpPr txBox="1">
              <a:spLocks noChangeArrowheads="1"/>
            </p:cNvSpPr>
            <p:nvPr/>
          </p:nvSpPr>
          <p:spPr bwMode="auto">
            <a:xfrm>
              <a:off x="2754" y="546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50%</a:t>
              </a:r>
            </a:p>
          </p:txBody>
        </p:sp>
        <p:sp>
          <p:nvSpPr>
            <p:cNvPr id="64556" name="Text Box 46"/>
            <p:cNvSpPr txBox="1">
              <a:spLocks noChangeArrowheads="1"/>
            </p:cNvSpPr>
            <p:nvPr/>
          </p:nvSpPr>
          <p:spPr bwMode="auto">
            <a:xfrm>
              <a:off x="3633" y="542"/>
              <a:ext cx="389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58%    </a:t>
              </a:r>
            </a:p>
          </p:txBody>
        </p:sp>
        <p:sp>
          <p:nvSpPr>
            <p:cNvPr id="64557" name="Text Box 47"/>
            <p:cNvSpPr txBox="1">
              <a:spLocks noChangeArrowheads="1"/>
            </p:cNvSpPr>
            <p:nvPr/>
          </p:nvSpPr>
          <p:spPr bwMode="auto">
            <a:xfrm>
              <a:off x="2310" y="851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7%</a:t>
              </a:r>
            </a:p>
          </p:txBody>
        </p:sp>
        <p:sp>
          <p:nvSpPr>
            <p:cNvPr id="64558" name="Text Box 48"/>
            <p:cNvSpPr txBox="1">
              <a:spLocks noChangeArrowheads="1"/>
            </p:cNvSpPr>
            <p:nvPr/>
          </p:nvSpPr>
          <p:spPr bwMode="auto">
            <a:xfrm>
              <a:off x="3190" y="851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10%</a:t>
              </a:r>
            </a:p>
          </p:txBody>
        </p:sp>
        <p:sp>
          <p:nvSpPr>
            <p:cNvPr id="64559" name="Text Box 49"/>
            <p:cNvSpPr txBox="1">
              <a:spLocks noChangeArrowheads="1"/>
            </p:cNvSpPr>
            <p:nvPr/>
          </p:nvSpPr>
          <p:spPr bwMode="auto">
            <a:xfrm>
              <a:off x="4128" y="851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25%</a:t>
              </a:r>
            </a:p>
          </p:txBody>
        </p:sp>
        <p:sp>
          <p:nvSpPr>
            <p:cNvPr id="64560" name="Text Box 50"/>
            <p:cNvSpPr txBox="1">
              <a:spLocks noChangeArrowheads="1"/>
            </p:cNvSpPr>
            <p:nvPr/>
          </p:nvSpPr>
          <p:spPr bwMode="auto">
            <a:xfrm>
              <a:off x="2754" y="851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6% </a:t>
              </a:r>
            </a:p>
          </p:txBody>
        </p:sp>
        <p:sp>
          <p:nvSpPr>
            <p:cNvPr id="64561" name="Text Box 51"/>
            <p:cNvSpPr txBox="1">
              <a:spLocks noChangeArrowheads="1"/>
            </p:cNvSpPr>
            <p:nvPr/>
          </p:nvSpPr>
          <p:spPr bwMode="auto">
            <a:xfrm>
              <a:off x="2306" y="1170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15%</a:t>
              </a:r>
            </a:p>
          </p:txBody>
        </p:sp>
        <p:sp>
          <p:nvSpPr>
            <p:cNvPr id="64562" name="Text Box 52"/>
            <p:cNvSpPr txBox="1">
              <a:spLocks noChangeArrowheads="1"/>
            </p:cNvSpPr>
            <p:nvPr/>
          </p:nvSpPr>
          <p:spPr bwMode="auto">
            <a:xfrm>
              <a:off x="3190" y="1170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14%</a:t>
              </a:r>
            </a:p>
          </p:txBody>
        </p:sp>
        <p:sp>
          <p:nvSpPr>
            <p:cNvPr id="64563" name="Text Box 53"/>
            <p:cNvSpPr txBox="1">
              <a:spLocks noChangeArrowheads="1"/>
            </p:cNvSpPr>
            <p:nvPr/>
          </p:nvSpPr>
          <p:spPr bwMode="auto">
            <a:xfrm>
              <a:off x="4128" y="1170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38%</a:t>
              </a:r>
            </a:p>
          </p:txBody>
        </p:sp>
        <p:sp>
          <p:nvSpPr>
            <p:cNvPr id="64564" name="Text Box 54"/>
            <p:cNvSpPr txBox="1">
              <a:spLocks noChangeArrowheads="1"/>
            </p:cNvSpPr>
            <p:nvPr/>
          </p:nvSpPr>
          <p:spPr bwMode="auto">
            <a:xfrm>
              <a:off x="5024" y="1170"/>
              <a:ext cx="36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10%</a:t>
              </a:r>
            </a:p>
          </p:txBody>
        </p:sp>
        <p:sp>
          <p:nvSpPr>
            <p:cNvPr id="64565" name="Text Box 55"/>
            <p:cNvSpPr txBox="1">
              <a:spLocks noChangeArrowheads="1"/>
            </p:cNvSpPr>
            <p:nvPr/>
          </p:nvSpPr>
          <p:spPr bwMode="auto">
            <a:xfrm>
              <a:off x="2751" y="1170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6% </a:t>
              </a:r>
            </a:p>
          </p:txBody>
        </p:sp>
        <p:sp>
          <p:nvSpPr>
            <p:cNvPr id="64566" name="Text Box 56"/>
            <p:cNvSpPr txBox="1">
              <a:spLocks noChangeArrowheads="1"/>
            </p:cNvSpPr>
            <p:nvPr/>
          </p:nvSpPr>
          <p:spPr bwMode="auto">
            <a:xfrm>
              <a:off x="3634" y="1166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7%     </a:t>
              </a:r>
            </a:p>
          </p:txBody>
        </p:sp>
        <p:sp>
          <p:nvSpPr>
            <p:cNvPr id="64567" name="Text Box 57"/>
            <p:cNvSpPr txBox="1">
              <a:spLocks noChangeArrowheads="1"/>
            </p:cNvSpPr>
            <p:nvPr/>
          </p:nvSpPr>
          <p:spPr bwMode="auto">
            <a:xfrm>
              <a:off x="2306" y="1468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38%</a:t>
              </a:r>
            </a:p>
          </p:txBody>
        </p:sp>
        <p:sp>
          <p:nvSpPr>
            <p:cNvPr id="64568" name="Text Box 58"/>
            <p:cNvSpPr txBox="1">
              <a:spLocks noChangeArrowheads="1"/>
            </p:cNvSpPr>
            <p:nvPr/>
          </p:nvSpPr>
          <p:spPr bwMode="auto">
            <a:xfrm>
              <a:off x="1711" y="1464"/>
              <a:ext cx="510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50%    </a:t>
              </a:r>
            </a:p>
          </p:txBody>
        </p:sp>
        <p:sp>
          <p:nvSpPr>
            <p:cNvPr id="64569" name="Text Box 59"/>
            <p:cNvSpPr txBox="1">
              <a:spLocks noChangeArrowheads="1"/>
            </p:cNvSpPr>
            <p:nvPr/>
          </p:nvSpPr>
          <p:spPr bwMode="auto">
            <a:xfrm>
              <a:off x="3167" y="1464"/>
              <a:ext cx="403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21%</a:t>
              </a:r>
            </a:p>
          </p:txBody>
        </p:sp>
        <p:sp>
          <p:nvSpPr>
            <p:cNvPr id="64570" name="Text Box 60"/>
            <p:cNvSpPr txBox="1">
              <a:spLocks noChangeArrowheads="1"/>
            </p:cNvSpPr>
            <p:nvPr/>
          </p:nvSpPr>
          <p:spPr bwMode="auto">
            <a:xfrm>
              <a:off x="4128" y="1468"/>
              <a:ext cx="357" cy="202"/>
            </a:xfrm>
            <a:prstGeom prst="rect">
              <a:avLst/>
            </a:prstGeom>
            <a:solidFill>
              <a:srgbClr val="A10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69%</a:t>
              </a:r>
            </a:p>
          </p:txBody>
        </p:sp>
        <p:sp>
          <p:nvSpPr>
            <p:cNvPr id="64571" name="Text Box 61"/>
            <p:cNvSpPr txBox="1">
              <a:spLocks noChangeArrowheads="1"/>
            </p:cNvSpPr>
            <p:nvPr/>
          </p:nvSpPr>
          <p:spPr bwMode="auto">
            <a:xfrm>
              <a:off x="5027" y="1468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55%</a:t>
              </a:r>
            </a:p>
          </p:txBody>
        </p:sp>
        <p:sp>
          <p:nvSpPr>
            <p:cNvPr id="64572" name="Text Box 62"/>
            <p:cNvSpPr txBox="1">
              <a:spLocks noChangeArrowheads="1"/>
            </p:cNvSpPr>
            <p:nvPr/>
          </p:nvSpPr>
          <p:spPr bwMode="auto">
            <a:xfrm>
              <a:off x="2710" y="1464"/>
              <a:ext cx="421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26%</a:t>
              </a:r>
            </a:p>
          </p:txBody>
        </p:sp>
        <p:sp>
          <p:nvSpPr>
            <p:cNvPr id="64573" name="Text Box 63"/>
            <p:cNvSpPr txBox="1">
              <a:spLocks noChangeArrowheads="1"/>
            </p:cNvSpPr>
            <p:nvPr/>
          </p:nvSpPr>
          <p:spPr bwMode="auto">
            <a:xfrm>
              <a:off x="3637" y="1464"/>
              <a:ext cx="389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25%    </a:t>
              </a:r>
            </a:p>
          </p:txBody>
        </p:sp>
        <p:sp>
          <p:nvSpPr>
            <p:cNvPr id="64574" name="Text Box 64"/>
            <p:cNvSpPr txBox="1">
              <a:spLocks noChangeArrowheads="1"/>
            </p:cNvSpPr>
            <p:nvPr/>
          </p:nvSpPr>
          <p:spPr bwMode="auto">
            <a:xfrm>
              <a:off x="2306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38%</a:t>
              </a:r>
            </a:p>
          </p:txBody>
        </p:sp>
        <p:sp>
          <p:nvSpPr>
            <p:cNvPr id="64575" name="Text Box 65"/>
            <p:cNvSpPr txBox="1">
              <a:spLocks noChangeArrowheads="1"/>
            </p:cNvSpPr>
            <p:nvPr/>
          </p:nvSpPr>
          <p:spPr bwMode="auto">
            <a:xfrm>
              <a:off x="3190" y="1749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12%</a:t>
              </a:r>
            </a:p>
          </p:txBody>
        </p:sp>
        <p:sp>
          <p:nvSpPr>
            <p:cNvPr id="64576" name="Text Box 66"/>
            <p:cNvSpPr txBox="1">
              <a:spLocks noChangeArrowheads="1"/>
            </p:cNvSpPr>
            <p:nvPr/>
          </p:nvSpPr>
          <p:spPr bwMode="auto">
            <a:xfrm>
              <a:off x="4128" y="1749"/>
              <a:ext cx="357" cy="202"/>
            </a:xfrm>
            <a:prstGeom prst="rect">
              <a:avLst/>
            </a:prstGeom>
            <a:solidFill>
              <a:srgbClr val="A100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66%</a:t>
              </a:r>
            </a:p>
          </p:txBody>
        </p:sp>
        <p:sp>
          <p:nvSpPr>
            <p:cNvPr id="64577" name="Text Box 67"/>
            <p:cNvSpPr txBox="1">
              <a:spLocks noChangeArrowheads="1"/>
            </p:cNvSpPr>
            <p:nvPr/>
          </p:nvSpPr>
          <p:spPr bwMode="auto">
            <a:xfrm>
              <a:off x="5027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58%</a:t>
              </a:r>
            </a:p>
          </p:txBody>
        </p:sp>
        <p:sp>
          <p:nvSpPr>
            <p:cNvPr id="64578" name="Text Box 68"/>
            <p:cNvSpPr txBox="1">
              <a:spLocks noChangeArrowheads="1"/>
            </p:cNvSpPr>
            <p:nvPr/>
          </p:nvSpPr>
          <p:spPr bwMode="auto">
            <a:xfrm>
              <a:off x="2754" y="1749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29%</a:t>
              </a:r>
            </a:p>
          </p:txBody>
        </p:sp>
        <p:sp>
          <p:nvSpPr>
            <p:cNvPr id="64579" name="Text Box 69"/>
            <p:cNvSpPr txBox="1">
              <a:spLocks noChangeArrowheads="1"/>
            </p:cNvSpPr>
            <p:nvPr/>
          </p:nvSpPr>
          <p:spPr bwMode="auto">
            <a:xfrm>
              <a:off x="2307" y="2056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7%</a:t>
              </a:r>
            </a:p>
          </p:txBody>
        </p:sp>
        <p:sp>
          <p:nvSpPr>
            <p:cNvPr id="64580" name="Text Box 70"/>
            <p:cNvSpPr txBox="1">
              <a:spLocks noChangeArrowheads="1"/>
            </p:cNvSpPr>
            <p:nvPr/>
          </p:nvSpPr>
          <p:spPr bwMode="auto">
            <a:xfrm>
              <a:off x="1711" y="2052"/>
              <a:ext cx="52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5%     </a:t>
              </a:r>
            </a:p>
          </p:txBody>
        </p:sp>
        <p:sp>
          <p:nvSpPr>
            <p:cNvPr id="64581" name="Text Box 71"/>
            <p:cNvSpPr txBox="1">
              <a:spLocks noChangeArrowheads="1"/>
            </p:cNvSpPr>
            <p:nvPr/>
          </p:nvSpPr>
          <p:spPr bwMode="auto">
            <a:xfrm>
              <a:off x="3190" y="2056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17%</a:t>
              </a:r>
            </a:p>
          </p:txBody>
        </p:sp>
        <p:sp>
          <p:nvSpPr>
            <p:cNvPr id="64582" name="Text Box 72"/>
            <p:cNvSpPr txBox="1">
              <a:spLocks noChangeArrowheads="1"/>
            </p:cNvSpPr>
            <p:nvPr/>
          </p:nvSpPr>
          <p:spPr bwMode="auto">
            <a:xfrm>
              <a:off x="4099" y="2052"/>
              <a:ext cx="393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9%</a:t>
              </a:r>
            </a:p>
          </p:txBody>
        </p:sp>
        <p:sp>
          <p:nvSpPr>
            <p:cNvPr id="64583" name="Text Box 73"/>
            <p:cNvSpPr txBox="1">
              <a:spLocks noChangeArrowheads="1"/>
            </p:cNvSpPr>
            <p:nvPr/>
          </p:nvSpPr>
          <p:spPr bwMode="auto">
            <a:xfrm>
              <a:off x="5027" y="2056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25%</a:t>
              </a:r>
            </a:p>
          </p:txBody>
        </p:sp>
        <p:sp>
          <p:nvSpPr>
            <p:cNvPr id="64584" name="Text Box 74"/>
            <p:cNvSpPr txBox="1">
              <a:spLocks noChangeArrowheads="1"/>
            </p:cNvSpPr>
            <p:nvPr/>
          </p:nvSpPr>
          <p:spPr bwMode="auto">
            <a:xfrm>
              <a:off x="2751" y="2056"/>
              <a:ext cx="362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6% </a:t>
              </a:r>
            </a:p>
          </p:txBody>
        </p:sp>
        <p:sp>
          <p:nvSpPr>
            <p:cNvPr id="64585" name="Text Box 75"/>
            <p:cNvSpPr txBox="1">
              <a:spLocks noChangeArrowheads="1"/>
            </p:cNvSpPr>
            <p:nvPr/>
          </p:nvSpPr>
          <p:spPr bwMode="auto">
            <a:xfrm>
              <a:off x="2306" y="2352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15%</a:t>
              </a:r>
            </a:p>
          </p:txBody>
        </p:sp>
        <p:sp>
          <p:nvSpPr>
            <p:cNvPr id="64586" name="Text Box 76"/>
            <p:cNvSpPr txBox="1">
              <a:spLocks noChangeArrowheads="1"/>
            </p:cNvSpPr>
            <p:nvPr/>
          </p:nvSpPr>
          <p:spPr bwMode="auto">
            <a:xfrm>
              <a:off x="1711" y="2348"/>
              <a:ext cx="526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75%   </a:t>
              </a:r>
            </a:p>
          </p:txBody>
        </p:sp>
        <p:sp>
          <p:nvSpPr>
            <p:cNvPr id="64587" name="Text Box 77"/>
            <p:cNvSpPr txBox="1">
              <a:spLocks noChangeArrowheads="1"/>
            </p:cNvSpPr>
            <p:nvPr/>
          </p:nvSpPr>
          <p:spPr bwMode="auto">
            <a:xfrm>
              <a:off x="4105" y="2348"/>
              <a:ext cx="40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28%</a:t>
              </a:r>
            </a:p>
          </p:txBody>
        </p:sp>
        <p:sp>
          <p:nvSpPr>
            <p:cNvPr id="64588" name="Text Box 78"/>
            <p:cNvSpPr txBox="1">
              <a:spLocks noChangeArrowheads="1"/>
            </p:cNvSpPr>
            <p:nvPr/>
          </p:nvSpPr>
          <p:spPr bwMode="auto">
            <a:xfrm>
              <a:off x="5027" y="2352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73%</a:t>
              </a:r>
            </a:p>
          </p:txBody>
        </p:sp>
        <p:sp>
          <p:nvSpPr>
            <p:cNvPr id="64589" name="Text Box 79"/>
            <p:cNvSpPr txBox="1">
              <a:spLocks noChangeArrowheads="1"/>
            </p:cNvSpPr>
            <p:nvPr/>
          </p:nvSpPr>
          <p:spPr bwMode="auto">
            <a:xfrm>
              <a:off x="2754" y="2352"/>
              <a:ext cx="356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3%</a:t>
              </a:r>
            </a:p>
          </p:txBody>
        </p:sp>
        <p:sp>
          <p:nvSpPr>
            <p:cNvPr id="64590" name="Text Box 80"/>
            <p:cNvSpPr txBox="1">
              <a:spLocks noChangeArrowheads="1"/>
            </p:cNvSpPr>
            <p:nvPr/>
          </p:nvSpPr>
          <p:spPr bwMode="auto">
            <a:xfrm>
              <a:off x="3625" y="2348"/>
              <a:ext cx="413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22%  </a:t>
              </a:r>
            </a:p>
          </p:txBody>
        </p:sp>
        <p:sp>
          <p:nvSpPr>
            <p:cNvPr id="64591" name="Text Box 81"/>
            <p:cNvSpPr txBox="1">
              <a:spLocks noChangeArrowheads="1"/>
            </p:cNvSpPr>
            <p:nvPr/>
          </p:nvSpPr>
          <p:spPr bwMode="auto">
            <a:xfrm>
              <a:off x="2306" y="2632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23%</a:t>
              </a:r>
            </a:p>
          </p:txBody>
        </p:sp>
        <p:sp>
          <p:nvSpPr>
            <p:cNvPr id="64592" name="Text Box 82"/>
            <p:cNvSpPr txBox="1">
              <a:spLocks noChangeArrowheads="1"/>
            </p:cNvSpPr>
            <p:nvPr/>
          </p:nvSpPr>
          <p:spPr bwMode="auto">
            <a:xfrm>
              <a:off x="1711" y="2628"/>
              <a:ext cx="52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  40%  </a:t>
              </a:r>
            </a:p>
          </p:txBody>
        </p:sp>
        <p:sp>
          <p:nvSpPr>
            <p:cNvPr id="64593" name="Text Box 83"/>
            <p:cNvSpPr txBox="1">
              <a:spLocks noChangeArrowheads="1"/>
            </p:cNvSpPr>
            <p:nvPr/>
          </p:nvSpPr>
          <p:spPr bwMode="auto">
            <a:xfrm>
              <a:off x="3190" y="2632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55%</a:t>
              </a:r>
              <a:endParaRPr lang="en-GB" altLang="en-US" sz="1500">
                <a:solidFill>
                  <a:srgbClr val="00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94" name="Text Box 84"/>
            <p:cNvSpPr txBox="1">
              <a:spLocks noChangeArrowheads="1"/>
            </p:cNvSpPr>
            <p:nvPr/>
          </p:nvSpPr>
          <p:spPr bwMode="auto">
            <a:xfrm>
              <a:off x="5015" y="2628"/>
              <a:ext cx="380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84%</a:t>
              </a:r>
            </a:p>
          </p:txBody>
        </p:sp>
        <p:sp>
          <p:nvSpPr>
            <p:cNvPr id="64595" name="Text Box 85"/>
            <p:cNvSpPr txBox="1">
              <a:spLocks noChangeArrowheads="1"/>
            </p:cNvSpPr>
            <p:nvPr/>
          </p:nvSpPr>
          <p:spPr bwMode="auto">
            <a:xfrm>
              <a:off x="2754" y="2632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43%</a:t>
              </a:r>
            </a:p>
          </p:txBody>
        </p:sp>
        <p:sp>
          <p:nvSpPr>
            <p:cNvPr id="64596" name="Text Box 86"/>
            <p:cNvSpPr txBox="1">
              <a:spLocks noChangeArrowheads="1"/>
            </p:cNvSpPr>
            <p:nvPr/>
          </p:nvSpPr>
          <p:spPr bwMode="auto">
            <a:xfrm>
              <a:off x="2306" y="2899"/>
              <a:ext cx="35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46%</a:t>
              </a:r>
              <a:endParaRPr lang="en-GB" altLang="en-US" sz="1500">
                <a:solidFill>
                  <a:srgbClr val="F3FDFF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64597" name="Text Box 87"/>
            <p:cNvSpPr txBox="1">
              <a:spLocks noChangeArrowheads="1"/>
            </p:cNvSpPr>
            <p:nvPr/>
          </p:nvSpPr>
          <p:spPr bwMode="auto">
            <a:xfrm>
              <a:off x="1711" y="2895"/>
              <a:ext cx="529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70%   </a:t>
              </a:r>
            </a:p>
          </p:txBody>
        </p:sp>
        <p:sp>
          <p:nvSpPr>
            <p:cNvPr id="64598" name="Text Box 88"/>
            <p:cNvSpPr txBox="1">
              <a:spLocks noChangeArrowheads="1"/>
            </p:cNvSpPr>
            <p:nvPr/>
          </p:nvSpPr>
          <p:spPr bwMode="auto">
            <a:xfrm>
              <a:off x="3185" y="289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66%</a:t>
              </a:r>
            </a:p>
          </p:txBody>
        </p:sp>
        <p:sp>
          <p:nvSpPr>
            <p:cNvPr id="64599" name="Text Box 89"/>
            <p:cNvSpPr txBox="1">
              <a:spLocks noChangeArrowheads="1"/>
            </p:cNvSpPr>
            <p:nvPr/>
          </p:nvSpPr>
          <p:spPr bwMode="auto">
            <a:xfrm>
              <a:off x="2754" y="2899"/>
              <a:ext cx="35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57%</a:t>
              </a:r>
            </a:p>
          </p:txBody>
        </p:sp>
        <p:sp>
          <p:nvSpPr>
            <p:cNvPr id="64600" name="Text Box 90"/>
            <p:cNvSpPr txBox="1">
              <a:spLocks noChangeArrowheads="1"/>
            </p:cNvSpPr>
            <p:nvPr/>
          </p:nvSpPr>
          <p:spPr bwMode="auto">
            <a:xfrm>
              <a:off x="3625" y="2895"/>
              <a:ext cx="413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51%    </a:t>
              </a:r>
            </a:p>
          </p:txBody>
        </p:sp>
        <p:sp>
          <p:nvSpPr>
            <p:cNvPr id="64601" name="Text Box 91"/>
            <p:cNvSpPr txBox="1">
              <a:spLocks noChangeArrowheads="1"/>
            </p:cNvSpPr>
            <p:nvPr/>
          </p:nvSpPr>
          <p:spPr bwMode="auto">
            <a:xfrm>
              <a:off x="5007" y="2895"/>
              <a:ext cx="39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48%</a:t>
              </a:r>
            </a:p>
          </p:txBody>
        </p:sp>
        <p:sp>
          <p:nvSpPr>
            <p:cNvPr id="64602" name="Text Box 92"/>
            <p:cNvSpPr txBox="1">
              <a:spLocks noChangeArrowheads="1"/>
            </p:cNvSpPr>
            <p:nvPr/>
          </p:nvSpPr>
          <p:spPr bwMode="auto">
            <a:xfrm>
              <a:off x="5001" y="245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32%</a:t>
              </a:r>
            </a:p>
          </p:txBody>
        </p:sp>
        <p:sp>
          <p:nvSpPr>
            <p:cNvPr id="64603" name="Text Box 93"/>
            <p:cNvSpPr txBox="1">
              <a:spLocks noChangeArrowheads="1"/>
            </p:cNvSpPr>
            <p:nvPr/>
          </p:nvSpPr>
          <p:spPr bwMode="auto">
            <a:xfrm>
              <a:off x="5027" y="851"/>
              <a:ext cx="35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10%</a:t>
              </a:r>
            </a:p>
          </p:txBody>
        </p:sp>
        <p:sp>
          <p:nvSpPr>
            <p:cNvPr id="64604" name="Text Box 94"/>
            <p:cNvSpPr txBox="1">
              <a:spLocks noChangeArrowheads="1"/>
            </p:cNvSpPr>
            <p:nvPr/>
          </p:nvSpPr>
          <p:spPr bwMode="auto">
            <a:xfrm>
              <a:off x="3633" y="1745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7%     </a:t>
              </a:r>
            </a:p>
          </p:txBody>
        </p:sp>
        <p:sp>
          <p:nvSpPr>
            <p:cNvPr id="64605" name="Text Box 95"/>
            <p:cNvSpPr txBox="1">
              <a:spLocks noChangeArrowheads="1"/>
            </p:cNvSpPr>
            <p:nvPr/>
          </p:nvSpPr>
          <p:spPr bwMode="auto">
            <a:xfrm>
              <a:off x="3633" y="2052"/>
              <a:ext cx="397" cy="208"/>
            </a:xfrm>
            <a:prstGeom prst="rect">
              <a:avLst/>
            </a:prstGeom>
            <a:solidFill>
              <a:srgbClr val="A10051">
                <a:alpha val="2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4%     </a:t>
              </a:r>
            </a:p>
          </p:txBody>
        </p:sp>
        <p:sp>
          <p:nvSpPr>
            <p:cNvPr id="64606" name="Text Box 96"/>
            <p:cNvSpPr txBox="1">
              <a:spLocks noChangeArrowheads="1"/>
            </p:cNvSpPr>
            <p:nvPr/>
          </p:nvSpPr>
          <p:spPr bwMode="auto">
            <a:xfrm>
              <a:off x="1711" y="847"/>
              <a:ext cx="51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07" name="Text Box 97"/>
            <p:cNvSpPr txBox="1">
              <a:spLocks noChangeArrowheads="1"/>
            </p:cNvSpPr>
            <p:nvPr/>
          </p:nvSpPr>
          <p:spPr bwMode="auto">
            <a:xfrm>
              <a:off x="1711" y="1166"/>
              <a:ext cx="507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08" name="Text Box 98"/>
            <p:cNvSpPr txBox="1">
              <a:spLocks noChangeArrowheads="1"/>
            </p:cNvSpPr>
            <p:nvPr/>
          </p:nvSpPr>
          <p:spPr bwMode="auto">
            <a:xfrm>
              <a:off x="1711" y="1745"/>
              <a:ext cx="515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09" name="Text Box 99"/>
            <p:cNvSpPr txBox="1">
              <a:spLocks noChangeArrowheads="1"/>
            </p:cNvSpPr>
            <p:nvPr/>
          </p:nvSpPr>
          <p:spPr bwMode="auto">
            <a:xfrm>
              <a:off x="3613" y="847"/>
              <a:ext cx="43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10" name="Text Box 100"/>
            <p:cNvSpPr txBox="1">
              <a:spLocks noChangeArrowheads="1"/>
            </p:cNvSpPr>
            <p:nvPr/>
          </p:nvSpPr>
          <p:spPr bwMode="auto">
            <a:xfrm>
              <a:off x="3179" y="2348"/>
              <a:ext cx="380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 0%</a:t>
              </a:r>
            </a:p>
          </p:txBody>
        </p:sp>
        <p:sp>
          <p:nvSpPr>
            <p:cNvPr id="64611" name="Text Box 101"/>
            <p:cNvSpPr txBox="1">
              <a:spLocks noChangeArrowheads="1"/>
            </p:cNvSpPr>
            <p:nvPr/>
          </p:nvSpPr>
          <p:spPr bwMode="auto">
            <a:xfrm>
              <a:off x="4127" y="2895"/>
              <a:ext cx="367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20%</a:t>
              </a:r>
            </a:p>
          </p:txBody>
        </p:sp>
        <p:sp>
          <p:nvSpPr>
            <p:cNvPr id="64612" name="Text Box 102"/>
            <p:cNvSpPr txBox="1">
              <a:spLocks noChangeArrowheads="1"/>
            </p:cNvSpPr>
            <p:nvPr/>
          </p:nvSpPr>
          <p:spPr bwMode="auto">
            <a:xfrm>
              <a:off x="4542" y="542"/>
              <a:ext cx="417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it-IT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8</a:t>
              </a: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% </a:t>
              </a:r>
            </a:p>
          </p:txBody>
        </p:sp>
        <p:sp>
          <p:nvSpPr>
            <p:cNvPr id="64613" name="Text Box 103"/>
            <p:cNvSpPr txBox="1">
              <a:spLocks noChangeArrowheads="1"/>
            </p:cNvSpPr>
            <p:nvPr/>
          </p:nvSpPr>
          <p:spPr bwMode="auto">
            <a:xfrm>
              <a:off x="4545" y="1166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14" name="Text Box 104"/>
            <p:cNvSpPr txBox="1">
              <a:spLocks noChangeArrowheads="1"/>
            </p:cNvSpPr>
            <p:nvPr/>
          </p:nvSpPr>
          <p:spPr bwMode="auto">
            <a:xfrm>
              <a:off x="4568" y="1468"/>
              <a:ext cx="357" cy="202"/>
            </a:xfrm>
            <a:prstGeom prst="rect">
              <a:avLst/>
            </a:prstGeom>
            <a:solidFill>
              <a:srgbClr val="A10051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29%</a:t>
              </a:r>
            </a:p>
          </p:txBody>
        </p:sp>
        <p:sp>
          <p:nvSpPr>
            <p:cNvPr id="64615" name="Text Box 105"/>
            <p:cNvSpPr txBox="1">
              <a:spLocks noChangeArrowheads="1"/>
            </p:cNvSpPr>
            <p:nvPr/>
          </p:nvSpPr>
          <p:spPr bwMode="auto">
            <a:xfrm>
              <a:off x="4568" y="1749"/>
              <a:ext cx="357" cy="202"/>
            </a:xfrm>
            <a:prstGeom prst="rect">
              <a:avLst/>
            </a:prstGeom>
            <a:solidFill>
              <a:srgbClr val="A10051">
                <a:alpha val="6509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it-IT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32</a:t>
              </a: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%</a:t>
              </a:r>
            </a:p>
          </p:txBody>
        </p:sp>
        <p:sp>
          <p:nvSpPr>
            <p:cNvPr id="64616" name="Text Box 106"/>
            <p:cNvSpPr txBox="1">
              <a:spLocks noChangeArrowheads="1"/>
            </p:cNvSpPr>
            <p:nvPr/>
          </p:nvSpPr>
          <p:spPr bwMode="auto">
            <a:xfrm>
              <a:off x="4545" y="2052"/>
              <a:ext cx="403" cy="2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0%</a:t>
              </a:r>
            </a:p>
          </p:txBody>
        </p:sp>
        <p:sp>
          <p:nvSpPr>
            <p:cNvPr id="64617" name="Text Box 107"/>
            <p:cNvSpPr txBox="1">
              <a:spLocks noChangeArrowheads="1"/>
            </p:cNvSpPr>
            <p:nvPr/>
          </p:nvSpPr>
          <p:spPr bwMode="auto">
            <a:xfrm>
              <a:off x="4537" y="2628"/>
              <a:ext cx="420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FFFFFF"/>
                  </a:solidFill>
                  <a:latin typeface="Helvetica" panose="020B0604020202020204" pitchFamily="34" charset="0"/>
                </a:rPr>
                <a:t>63%</a:t>
              </a:r>
            </a:p>
          </p:txBody>
        </p:sp>
        <p:sp>
          <p:nvSpPr>
            <p:cNvPr id="64618" name="Text Box 108"/>
            <p:cNvSpPr txBox="1">
              <a:spLocks noChangeArrowheads="1"/>
            </p:cNvSpPr>
            <p:nvPr/>
          </p:nvSpPr>
          <p:spPr bwMode="auto">
            <a:xfrm>
              <a:off x="4537" y="2895"/>
              <a:ext cx="427" cy="202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it-IT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55</a:t>
              </a:r>
              <a:r>
                <a:rPr lang="en-GB" altLang="en-US" sz="1500">
                  <a:solidFill>
                    <a:srgbClr val="F3FDFF"/>
                  </a:solidFill>
                  <a:latin typeface="Helvetica" panose="020B0604020202020204" pitchFamily="34" charset="0"/>
                </a:rPr>
                <a:t>%</a:t>
              </a:r>
            </a:p>
          </p:txBody>
        </p:sp>
        <p:sp>
          <p:nvSpPr>
            <p:cNvPr id="64619" name="Text Box 109"/>
            <p:cNvSpPr txBox="1">
              <a:spLocks noChangeArrowheads="1"/>
            </p:cNvSpPr>
            <p:nvPr/>
          </p:nvSpPr>
          <p:spPr bwMode="auto">
            <a:xfrm>
              <a:off x="4545" y="245"/>
              <a:ext cx="409" cy="202"/>
            </a:xfrm>
            <a:prstGeom prst="rect">
              <a:avLst/>
            </a:prstGeom>
            <a:solidFill>
              <a:schemeClr val="hlink">
                <a:alpha val="6509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</a:t>
              </a:r>
              <a:r>
                <a:rPr lang="it-IT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4</a:t>
              </a: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%</a:t>
              </a:r>
            </a:p>
          </p:txBody>
        </p:sp>
        <p:sp>
          <p:nvSpPr>
            <p:cNvPr id="64620" name="Text Box 110"/>
            <p:cNvSpPr txBox="1">
              <a:spLocks noChangeArrowheads="1"/>
            </p:cNvSpPr>
            <p:nvPr/>
          </p:nvSpPr>
          <p:spPr bwMode="auto">
            <a:xfrm>
              <a:off x="4547" y="847"/>
              <a:ext cx="415" cy="202"/>
            </a:xfrm>
            <a:prstGeom prst="rect">
              <a:avLst/>
            </a:prstGeom>
            <a:solidFill>
              <a:srgbClr val="007085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1500">
                  <a:solidFill>
                    <a:srgbClr val="000000"/>
                  </a:solidFill>
                  <a:latin typeface="Helvetica" panose="020B0604020202020204" pitchFamily="34" charset="0"/>
                </a:rPr>
                <a:t>3%</a:t>
              </a:r>
            </a:p>
          </p:txBody>
        </p:sp>
      </p:grpSp>
      <p:sp>
        <p:nvSpPr>
          <p:cNvPr id="64517" name="TextBox 107"/>
          <p:cNvSpPr txBox="1">
            <a:spLocks noChangeArrowheads="1"/>
          </p:cNvSpPr>
          <p:nvPr/>
        </p:nvSpPr>
        <p:spPr bwMode="auto">
          <a:xfrm>
            <a:off x="428625" y="0"/>
            <a:ext cx="8501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Ретки недостаци фактора коагулације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 idx="4294967295"/>
          </p:nvPr>
        </p:nvSpPr>
        <p:spPr>
          <a:xfrm>
            <a:off x="539750" y="115888"/>
            <a:ext cx="8147050" cy="598487"/>
          </a:xfrm>
        </p:spPr>
        <p:txBody>
          <a:bodyPr/>
          <a:lstStyle/>
          <a:p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/>
              <a:t/>
            </a:r>
            <a:br>
              <a:rPr lang="en-US" altLang="en-US" sz="3200"/>
            </a:br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Ретки недостаци фактора коагулације</a:t>
            </a:r>
            <a:b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sz="3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/>
              <a:t/>
            </a:r>
            <a:br>
              <a:rPr lang="en-US" altLang="en-US"/>
            </a:br>
            <a:endParaRPr lang="en-US" altLang="en-US"/>
          </a:p>
        </p:txBody>
      </p:sp>
      <p:sp>
        <p:nvSpPr>
          <p:cNvPr id="65539" name="Content Placeholder 2"/>
          <p:cNvSpPr>
            <a:spLocks noGrp="1"/>
          </p:cNvSpPr>
          <p:nvPr>
            <p:ph idx="4294967295"/>
          </p:nvPr>
        </p:nvSpPr>
        <p:spPr>
          <a:xfrm>
            <a:off x="285750" y="1214438"/>
            <a:ext cx="8229600" cy="545465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Дијагноза</a:t>
            </a:r>
          </a:p>
          <a:p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Лична анамнеза (позитивна анамнеза о крварењима)</a:t>
            </a:r>
          </a:p>
          <a:p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Породична анамнеза (крварење код блиских рођака)</a:t>
            </a:r>
          </a:p>
          <a:p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Клинички преглед</a:t>
            </a:r>
          </a:p>
          <a:p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Лабораторијски тестови: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Screening тестови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                                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 : FVIII, FIX, FXI, FXII (не крваре)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PT: FVII  (може и FII, FV, FX)</a:t>
            </a:r>
          </a:p>
          <a:p>
            <a:pPr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aPTT, PT: FII, FV, FX, фибриноген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sz="24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Тестови који потврђују дијагнозу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Act i Ag FII, FV, FVII,</a:t>
            </a:r>
            <a:r>
              <a:rPr lang="en-US" altLang="en-US" sz="24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FX, FXI, FXII, FXIII (крваре, a screening тестови хемостазе су нормални)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2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Ретки недостаци фактора коагулације</a:t>
            </a:r>
          </a:p>
        </p:txBody>
      </p:sp>
      <p:graphicFrame>
        <p:nvGraphicFramePr>
          <p:cNvPr id="41987" name="Group 3"/>
          <p:cNvGraphicFramePr>
            <a:graphicFrameLocks noGrp="1"/>
          </p:cNvGraphicFramePr>
          <p:nvPr>
            <p:ph idx="4294967295"/>
          </p:nvPr>
        </p:nvGraphicFramePr>
        <p:xfrm>
          <a:off x="0" y="1214438"/>
          <a:ext cx="9072563" cy="4822827"/>
        </p:xfrm>
        <a:graphic>
          <a:graphicData uri="http://schemas.openxmlformats.org/drawingml/2006/table">
            <a:tbl>
              <a:tblPr/>
              <a:tblGrid>
                <a:gridCol w="13573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143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7162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287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6528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208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Дефицит фактора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СЗП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Тр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Крио-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преципитат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Плазма концентрат</a:t>
                      </a:r>
                      <a:endParaRPr kumimoji="0" lang="en-US" altLang="en-US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Протромбински комплекс</a:t>
                      </a:r>
                      <a:endParaRPr kumimoji="0" lang="en-US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Рекомбинантни фактор</a:t>
                      </a:r>
                      <a:endParaRPr kumimoji="0" lang="en-US" alt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фибриноген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Протромбин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Фактор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Фактор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VII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Фактор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Фактор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Фактор </a:t>
                      </a: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XIII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0080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X (</a:t>
                      </a:r>
                      <a:r>
                        <a:rPr kumimoji="0" lang="sr-Cyrl-CS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Osaka"/>
                          <a:cs typeface="Osaka"/>
                        </a:rPr>
                        <a:t>клиничке студије)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Osaka"/>
                        <a:cs typeface="Osak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6637" name="Title 1"/>
          <p:cNvSpPr txBox="1">
            <a:spLocks noChangeArrowheads="1"/>
          </p:cNvSpPr>
          <p:nvPr/>
        </p:nvSpPr>
        <p:spPr bwMode="auto">
          <a:xfrm>
            <a:off x="500063" y="-1355725"/>
            <a:ext cx="8229600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altLang="en-US" sz="4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en-US" altLang="en-US" sz="4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44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АГЕНДА</a:t>
            </a: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Физиологија хемостазе</a:t>
            </a:r>
          </a:p>
          <a:p>
            <a:pPr>
              <a:defRPr/>
            </a:pPr>
            <a:r>
              <a:rPr lang="sr-Cyrl-CS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Најчешће болести које су праћене хеморагијским синдромом</a:t>
            </a:r>
          </a:p>
          <a:p>
            <a:pPr>
              <a:defRPr/>
            </a:pPr>
            <a:r>
              <a:rPr lang="sr-Cyrl-C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Стратегија припреме за стоматолошке интервенције и лечење болесника са поремећајем коагулације</a:t>
            </a: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053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38"/>
          </a:xfrm>
        </p:spPr>
        <p:txBody>
          <a:bodyPr/>
          <a:lstStyle/>
          <a:p>
            <a:r>
              <a:rPr lang="sr-Cyrl-CS" altLang="en-US" sz="2800" b="1"/>
              <a:t> </a:t>
            </a:r>
            <a:endParaRPr lang="en-US" alt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143000"/>
            <a:ext cx="8286750" cy="528637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Лакше </a:t>
            </a: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интервенције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sr-Cyrl-R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од којих се не даје локална анестезија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код којих не долази до супрагингивалног оштећења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захтевају хематолошку припрему. </a:t>
            </a:r>
            <a:r>
              <a:rPr lang="en-U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sz="2200" i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defRPr/>
            </a:pP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116" name="TextBox 3"/>
          <p:cNvSpPr txBox="1">
            <a:spLocks noChangeArrowheads="1"/>
          </p:cNvSpPr>
          <p:nvPr/>
        </p:nvSpPr>
        <p:spPr bwMode="auto">
          <a:xfrm>
            <a:off x="562181" y="642938"/>
            <a:ext cx="81531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Стратегија припреме за стоматолошке интервенције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38"/>
          </a:xfrm>
        </p:spPr>
        <p:txBody>
          <a:bodyPr/>
          <a:lstStyle/>
          <a:p>
            <a:r>
              <a:rPr lang="sr-Cyrl-CS" altLang="en-US" sz="2800" b="1"/>
              <a:t> </a:t>
            </a:r>
            <a:endParaRPr lang="en-US" altLang="en-US" sz="2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143000"/>
            <a:ext cx="8286750" cy="5286375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Теже интервенције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Потребна је хематолошка припрема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 интервенције да би се спречило патолошко крварење: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1. Неопходно је обезбедити више вредности активности фактора коагулације код пацијента (хемофилија, 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</a:t>
            </a: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бoлест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дефицити фактора коагулације)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а)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Примена супституционе терапије одговарајућим фактором коагулације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б) Ослобађање фактора из природних депоа: Дезмопресин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(DDAVP) </a:t>
            </a:r>
          </a:p>
          <a:p>
            <a:pPr>
              <a:buFontTx/>
              <a:buNone/>
              <a:defRPr/>
            </a:pP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Стабилизација угрушка: антифибринолитици (транексамична киселина).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sr-Cyrl-R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Локалне мере хемостазе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0116" name="TextBox 3"/>
          <p:cNvSpPr txBox="1">
            <a:spLocks noChangeArrowheads="1"/>
          </p:cNvSpPr>
          <p:nvPr/>
        </p:nvSpPr>
        <p:spPr bwMode="auto">
          <a:xfrm>
            <a:off x="464329" y="548680"/>
            <a:ext cx="815319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Стратегија припреме за стоматолошке интервенције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0409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Супституциона терапија одговарајућим фактором коагулације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Пацијенти са тешком и умереном формом хемофилије А и Б: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А: концентрат 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FVIII</a:t>
            </a: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рекомбинантни 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FVIII</a:t>
            </a: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Хемофилија Б: концентрат 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FIX </a:t>
            </a:r>
            <a:endParaRPr lang="sr-Cyrl-CS" altLang="zh-TW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 болест: концентрат 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FVIII</a:t>
            </a: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богат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</a:t>
            </a:r>
            <a:endParaRPr lang="sr-Cyrl-CS" altLang="zh-TW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endParaRPr lang="sr-Cyrl-CS" altLang="zh-TW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Интравенски, око 30 минута пре интервенције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Профилактичке дозе:спречавање крварења током процедура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Терапијске дозе: зауставњање крварења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sr-Cyrl-CS" altLang="zh-TW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Компликације: инхибитор на </a:t>
            </a:r>
            <a:r>
              <a:rPr lang="en-US" altLang="zh-TW" sz="2200" dirty="0">
                <a:solidFill>
                  <a:srgbClr val="002060"/>
                </a:solidFill>
                <a:latin typeface="Calibri Light" panose="020F0302020204030204" pitchFamily="34" charset="0"/>
                <a:ea typeface="新細明體" charset="-120"/>
                <a:cs typeface="Calibri Light" panose="020F0302020204030204" pitchFamily="34" charset="0"/>
              </a:rPr>
              <a:t>FVIII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1071563" y="0"/>
            <a:ext cx="6756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Физиологија нормалне хемостазе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50" y="714375"/>
            <a:ext cx="6215063" cy="4554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hangingPunct="1">
              <a:buFont typeface="+mj-lt"/>
              <a:buAutoNum type="arabicPeriod"/>
              <a:defRPr/>
            </a:pPr>
            <a:r>
              <a:rPr lang="x-none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Примарна хемостаза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Вазоконстрикција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повређеног </a:t>
            </a: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крвног суда, </a:t>
            </a: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Ослобађање ткивног фактора (TФ) и 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</a:t>
            </a: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простациклина</a:t>
            </a: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активација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ендотела и </a:t>
            </a: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 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(а</a:t>
            </a: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дхезија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грегација,активација)</a:t>
            </a:r>
            <a:endParaRPr lang="x-none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buFont typeface="Arial" pitchFamily="34" charset="0"/>
              <a:buChar char="•"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lang="x-none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тварање тромбоцитног тромба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342900" indent="-342900" eaLnBrk="1" hangingPunct="1">
              <a:defRPr/>
            </a:pPr>
            <a:endParaRPr lang="sr-Cyrl-C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342900" indent="-342900"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x-none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defRPr/>
            </a:pPr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571500"/>
            <a:ext cx="20716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2571750"/>
            <a:ext cx="20716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786313"/>
            <a:ext cx="20716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285750" y="3429000"/>
            <a:ext cx="6786563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</a:t>
            </a:r>
            <a:r>
              <a:rPr lang="sr-Cyrl-C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Секундарна хемостаза</a:t>
            </a:r>
            <a:endParaRPr lang="sr-Cyrl-CS" altLang="en-US" sz="2200" b="1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Коагулација и стварање фибринског коагулума</a:t>
            </a:r>
            <a:endParaRPr lang="sr-Cyrl-CS" altLang="en-US" sz="22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428625" y="4786313"/>
            <a:ext cx="60007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</a:t>
            </a:r>
            <a:r>
              <a:rPr lang="sr-Cyrl-CS" altLang="en-US" sz="2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altLang="en-US" sz="2200" b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Терцијарна хемостаза (фибринолиза)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Консолидација и постепено растварање фибринског коагулума и поновно успоставњање циркулације</a:t>
            </a:r>
          </a:p>
        </p:txBody>
      </p:sp>
      <p:sp>
        <p:nvSpPr>
          <p:cNvPr id="13321" name="TextBox 1"/>
          <p:cNvSpPr txBox="1">
            <a:spLocks noChangeArrowheads="1"/>
          </p:cNvSpPr>
          <p:nvPr/>
        </p:nvSpPr>
        <p:spPr bwMode="auto">
          <a:xfrm>
            <a:off x="6715125" y="596900"/>
            <a:ext cx="1158875" cy="3698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примарна</a:t>
            </a: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22" name="TextBox 3"/>
          <p:cNvSpPr txBox="1">
            <a:spLocks noChangeArrowheads="1"/>
          </p:cNvSpPr>
          <p:nvPr/>
        </p:nvSpPr>
        <p:spPr bwMode="auto">
          <a:xfrm>
            <a:off x="6715125" y="2592388"/>
            <a:ext cx="1308100" cy="3683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секундарна</a:t>
            </a: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323" name="TextBox 4"/>
          <p:cNvSpPr txBox="1">
            <a:spLocks noChangeArrowheads="1"/>
          </p:cNvSpPr>
          <p:nvPr/>
        </p:nvSpPr>
        <p:spPr bwMode="auto">
          <a:xfrm>
            <a:off x="6721475" y="4768850"/>
            <a:ext cx="1266825" cy="369888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r-Cyrl-RS" altLang="en-US" sz="18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терцијарна</a:t>
            </a: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1071563"/>
            <a:ext cx="7572375" cy="5500687"/>
          </a:xfrm>
        </p:spPr>
      </p:pic>
      <p:sp>
        <p:nvSpPr>
          <p:cNvPr id="92163" name="TextBox 4"/>
          <p:cNvSpPr txBox="1">
            <a:spLocks noChangeArrowheads="1"/>
          </p:cNvSpPr>
          <p:nvPr/>
        </p:nvSpPr>
        <p:spPr bwMode="auto">
          <a:xfrm>
            <a:off x="2143125" y="1571625"/>
            <a:ext cx="1785938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2164" name="TextBox 5"/>
          <p:cNvSpPr txBox="1">
            <a:spLocks noChangeArrowheads="1"/>
          </p:cNvSpPr>
          <p:nvPr/>
        </p:nvSpPr>
        <p:spPr bwMode="auto">
          <a:xfrm>
            <a:off x="714375" y="785813"/>
            <a:ext cx="7094538" cy="10779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Концетрати фактора коагулације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Дезмопресин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(DDAVP)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>
          <a:xfrm>
            <a:off x="357188" y="1143000"/>
            <a:ext cx="8501062" cy="5429250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Синтетски аналог вазопресина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слобађање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ендогеног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(повћава концентрацију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FVIII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vWF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 – 5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пута за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30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минута)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Индикације : хемофилија А,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Von Willebrand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ов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бoлест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тип 1 и 2А (не код хемофилије Б)</a:t>
            </a:r>
          </a:p>
          <a:p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0.3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μg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kg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спора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ivinf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20–30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мин)</a:t>
            </a:r>
          </a:p>
          <a:p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интраназално 1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50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μg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 једну ноздрву (пацијенти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&lt;50 kg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 или у обе ноздрве (пацијенти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≥50 kg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 сат пре процедуре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Рестрикција уноса течности 24 сата пре администрације лека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Нежељена дејства: хипотензија, тахикардија, црвенило лица, болови у стомаку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Контраиндикација: исхемијска болест срца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Антифибринолитичка терапија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Транексамична киселина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Cyklokapron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®) </a:t>
            </a: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Компетитивна инхибиција активације плазминогена у плазмин и инхибиција  фибринолизе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Орална примена: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15–25 mg/kg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6-8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сати. 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Идеално је дати два сата пре процедуре и наставити 7-10 дана након процедуре. 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Интравенска примена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Течност за испирање уста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8750" y="357188"/>
            <a:ext cx="6786563" cy="6143625"/>
          </a:xfrm>
        </p:spPr>
      </p:pic>
      <p:sp>
        <p:nvSpPr>
          <p:cNvPr id="95235" name="TextBox 4"/>
          <p:cNvSpPr txBox="1">
            <a:spLocks noChangeArrowheads="1"/>
          </p:cNvSpPr>
          <p:nvPr/>
        </p:nvSpPr>
        <p:spPr bwMode="auto">
          <a:xfrm>
            <a:off x="-1071563" y="3441700"/>
            <a:ext cx="2928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5236" name="Title 5"/>
          <p:cNvSpPr>
            <a:spLocks noGrp="1"/>
          </p:cNvSpPr>
          <p:nvPr>
            <p:ph type="title"/>
          </p:nvPr>
        </p:nvSpPr>
        <p:spPr>
          <a:xfrm>
            <a:off x="428625" y="0"/>
            <a:ext cx="8215313" cy="714375"/>
          </a:xfrm>
          <a:solidFill>
            <a:schemeClr val="bg1"/>
          </a:solidFill>
        </p:spPr>
        <p:txBody>
          <a:bodyPr/>
          <a:lstStyle/>
          <a:p>
            <a:r>
              <a:rPr lang="sr-Cyrl-C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Локалне мере хемостазе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Припрема за локалну анестезију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28688" y="2000250"/>
          <a:ext cx="7572376" cy="3424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1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861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188747"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Процедуре које не захтевају примену фактора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Процедуре које захтевају</a:t>
                      </a:r>
                      <a:r>
                        <a:rPr lang="sr-Cyrl-CS" sz="2400" baseline="0" dirty="0">
                          <a:solidFill>
                            <a:schemeClr val="accent2"/>
                          </a:solidFill>
                        </a:rPr>
                        <a:t> примену фактора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9533"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Букална инфилтрација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Доњи дентални блок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22979"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Интрапапиларна инјекција</a:t>
                      </a:r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Лингвална инфилтрација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22979">
                <a:tc>
                  <a:txBody>
                    <a:bodyPr/>
                    <a:lstStyle/>
                    <a:p>
                      <a:r>
                        <a:rPr lang="sr-Cyrl-CS" sz="2400" dirty="0">
                          <a:solidFill>
                            <a:schemeClr val="accent2"/>
                          </a:solidFill>
                        </a:rPr>
                        <a:t>Интралигаментарна инјекција</a:t>
                      </a:r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tc>
                  <a:txBody>
                    <a:bodyPr/>
                    <a:lstStyle/>
                    <a:p>
                      <a:endParaRPr 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 marL="91439" marR="91439" marT="45721" marB="45721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Елективне процедуре у стоматологији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8307" name="TextBox 5"/>
          <p:cNvSpPr txBox="1">
            <a:spLocks noChangeArrowheads="1"/>
          </p:cNvSpPr>
          <p:nvPr/>
        </p:nvSpPr>
        <p:spPr bwMode="auto">
          <a:xfrm>
            <a:off x="357188" y="1428750"/>
            <a:ext cx="8358187" cy="553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Периодонтална болест и обрада</a:t>
            </a:r>
            <a:endParaRPr lang="sr-Latn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Благе форме болести: обично не доводи до продуженог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крварења и није потребна припрема </a:t>
            </a:r>
          </a:p>
          <a:p>
            <a:pPr eaLnBrk="1" hangingPunct="1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Теже форме: транексамична киселина пер ос или као   </a:t>
            </a:r>
          </a:p>
          <a:p>
            <a:pPr eaLnBrk="1" hangingPunct="1">
              <a:spcBef>
                <a:spcPct val="0"/>
              </a:spcBef>
              <a:buFont typeface="Courier New" panose="02070309020205020404" pitchFamily="49" charset="0"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течност за  испирање уста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Ортодонтни третман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Уколико не дође до оштећења букалне слузнице и десни,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не захтева припрему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есторативни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третман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пломбе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крунице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мостови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Низак ризик од крварења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Ендодонтни третман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Низак ризик од крварења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Инпланти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Нема јасних ставова, консултовати хематолога (центар за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хемофилију) </a:t>
            </a:r>
          </a:p>
          <a:p>
            <a:pPr eaLnBrk="1" hangingPunct="1">
              <a:spcBef>
                <a:spcPct val="0"/>
              </a:spcBef>
            </a:pPr>
            <a:endParaRPr lang="en-US" altLang="en-US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Екстракција зуба и орална хирургија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0355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435975" cy="4768850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Супституциона терапија: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Једна доза фактора преоперативно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Циљ: активност фактора пре интервенције 30-60%(око 50%)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Доза се може поновити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сутрадан</a:t>
            </a:r>
          </a:p>
          <a:p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Антифибринолитичка терапија: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Пер ос или као течност за испирање уста 5-10 дана</a:t>
            </a:r>
          </a:p>
          <a:p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Аналгезија: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Избегавати аспирин и НСАИЛ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Препоручују се:  парацетамол, кодеински препарати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sr-Cyrl-CS" altLang="en-US" sz="2200" dirty="0"/>
          </a:p>
          <a:p>
            <a:endParaRPr lang="en-US" altLang="en-US" sz="22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Екстракција зуба код пацијента са хемофилијом и инхибитором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1379" name="Content Placeholder 2"/>
          <p:cNvSpPr>
            <a:spLocks noGrp="1"/>
          </p:cNvSpPr>
          <p:nvPr>
            <p:ph idx="1"/>
          </p:nvPr>
        </p:nvSpPr>
        <p:spPr>
          <a:xfrm>
            <a:off x="428625" y="1643063"/>
            <a:ext cx="8472488" cy="4929187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Екстракција не више од једног зуба,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Пратити пацијента 24 сата након процедуре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Консултовати центар за хемофилију око одабира препарата за надокнаду фактора (активирани протромбински комплекс -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FEIBA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рекомбинантни фактор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VII)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 току процедуре применити и тромбински пудер (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Thrombostat)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или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Surgicel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Транексемична киселина: пер ос или течност за испирање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препоручје се системска примена транексемичне киселине са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FEIBA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(тромбоемболијске компликације)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Хитна стања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2403" name="Content Placeholder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525963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Акутни пулпитис: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 се код одраслих контролише уклањањем пулпе из зуба. Контактирани центар за хемофилију због плана за екстракцију зуба</a:t>
            </a:r>
          </a:p>
          <a:p>
            <a:pPr>
              <a:buFont typeface="Courier New" panose="02070309020205020404" pitchFamily="49" charset="0"/>
              <a:buChar char="o"/>
            </a:pP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Дентални апсцес: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Антибиотик, контактирани центар за хемофилију  ако је потребна надокнада фактора</a:t>
            </a:r>
          </a:p>
          <a:p>
            <a:pPr>
              <a:buFont typeface="Courier New" panose="02070309020205020404" pitchFamily="49" charset="0"/>
              <a:buChar char="o"/>
            </a:pPr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Дентална фрактура: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Проценити обилност крварења и размотрити потребу за надокнадом фактора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Антитромбоцитни</a:t>
            </a:r>
            <a:r>
              <a:rPr lang="en-U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6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лекови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3427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4525963"/>
          </a:xfrm>
        </p:spPr>
        <p:txBody>
          <a:bodyPr/>
          <a:lstStyle/>
          <a:p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Имају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улогу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превенцији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артеријских</a:t>
            </a:r>
            <a:r>
              <a:rPr lang="en-US" altLang="en-US" sz="24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тромбоза</a:t>
            </a:r>
            <a:endParaRPr lang="sr-Cyrl-CS" altLang="en-US" sz="24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Циљ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примене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профилактички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смањи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успори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заустави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нагомилавање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формирање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тромба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563" y="2357438"/>
            <a:ext cx="8658226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928813" y="142875"/>
            <a:ext cx="4689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0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Нормална хемостаза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0" y="1143000"/>
            <a:ext cx="94678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Равнотежа између два основна механизма, протромботског и антитромботског омогућава одржавање нормалне хемостазе у људском организму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28813" y="4868863"/>
            <a:ext cx="1347787" cy="288925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r-Latn-R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</a:t>
            </a:r>
            <a:r>
              <a:rPr lang="sr-Cyrl-R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нтитромботски</a:t>
            </a:r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3800" y="4608513"/>
            <a:ext cx="1223963" cy="276225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r-Cyrl-RS" sz="12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протромботски</a:t>
            </a:r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Антитромбоцитни лекови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3357562"/>
            <a:ext cx="2286016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Антитромбоцитни лекови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1714488"/>
            <a:ext cx="171451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</a:t>
            </a:r>
            <a:r>
              <a:rPr lang="sr-Latn-CS" b="1" dirty="0">
                <a:solidFill>
                  <a:schemeClr val="bg1">
                    <a:lumMod val="50000"/>
                  </a:schemeClr>
                </a:solidFill>
              </a:rPr>
              <a:t>DP </a:t>
            </a: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антагонисти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2928934"/>
            <a:ext cx="1643074" cy="64633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CS" b="1" dirty="0">
                <a:solidFill>
                  <a:schemeClr val="bg1">
                    <a:lumMod val="50000"/>
                  </a:schemeClr>
                </a:solidFill>
              </a:rPr>
              <a:t>COX </a:t>
            </a: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инхибитори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3857628"/>
            <a:ext cx="242889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Инхибитори фосфодиестеразе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5000636"/>
            <a:ext cx="207170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CS" b="1" dirty="0">
                <a:solidFill>
                  <a:schemeClr val="bg1">
                    <a:lumMod val="50000"/>
                  </a:schemeClr>
                </a:solidFill>
              </a:rPr>
              <a:t>GP IIbIIIa </a:t>
            </a: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инхибитори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9438" y="1143000"/>
            <a:ext cx="1785937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Тиклопидин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29438" y="1857375"/>
            <a:ext cx="1785937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клопидогрел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0875" y="3000375"/>
            <a:ext cx="1714500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Аспирин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72313" y="4000500"/>
            <a:ext cx="1785937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дипиридамол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72313" y="4786313"/>
            <a:ext cx="1785937" cy="36988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Тирофибан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72313" y="6143625"/>
            <a:ext cx="1785937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ридогрел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43750" y="5429250"/>
            <a:ext cx="1714500" cy="36988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абциксимаб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6000768"/>
            <a:ext cx="192882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sr-Cyrl-CS" b="1" dirty="0">
                <a:solidFill>
                  <a:schemeClr val="bg1">
                    <a:lumMod val="50000"/>
                  </a:schemeClr>
                </a:solidFill>
              </a:rPr>
              <a:t>Антагонисти тромбоксана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 flipH="1" flipV="1">
            <a:off x="2662238" y="2409825"/>
            <a:ext cx="1247775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2928938" y="2928938"/>
            <a:ext cx="785812" cy="752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28938" y="3786188"/>
            <a:ext cx="785812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H="1">
            <a:off x="2695575" y="4019551"/>
            <a:ext cx="1252537" cy="785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2088356" y="4698207"/>
            <a:ext cx="2395537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429250" y="1214438"/>
            <a:ext cx="1500188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9" idx="1"/>
          </p:cNvCxnSpPr>
          <p:nvPr/>
        </p:nvCxnSpPr>
        <p:spPr>
          <a:xfrm>
            <a:off x="5357813" y="1928813"/>
            <a:ext cx="1571625" cy="112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2" idx="1"/>
          </p:cNvCxnSpPr>
          <p:nvPr/>
        </p:nvCxnSpPr>
        <p:spPr>
          <a:xfrm flipV="1">
            <a:off x="5357813" y="3184525"/>
            <a:ext cx="1643062" cy="30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072188" y="4214813"/>
            <a:ext cx="1000125" cy="4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5857875" y="4929188"/>
            <a:ext cx="1214438" cy="352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5786438" y="5429250"/>
            <a:ext cx="1357312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15" idx="1"/>
          </p:cNvCxnSpPr>
          <p:nvPr/>
        </p:nvCxnSpPr>
        <p:spPr>
          <a:xfrm>
            <a:off x="5715000" y="6286500"/>
            <a:ext cx="1357313" cy="41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394" name="Rectangle 2"/>
          <p:cNvSpPr>
            <a:spLocks noChangeArrowheads="1"/>
          </p:cNvSpPr>
          <p:nvPr/>
        </p:nvSpPr>
        <p:spPr bwMode="auto">
          <a:xfrm>
            <a:off x="55563" y="152400"/>
            <a:ext cx="90884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sr-Cyrl-CS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АСПИРИН</a:t>
            </a:r>
            <a:endParaRPr lang="en-US" sz="28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6499" name="Line 4"/>
          <p:cNvSpPr>
            <a:spLocks noChangeShapeType="1"/>
          </p:cNvSpPr>
          <p:nvPr/>
        </p:nvSpPr>
        <p:spPr bwMode="auto">
          <a:xfrm flipV="1">
            <a:off x="4648200" y="2209800"/>
            <a:ext cx="0" cy="4397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0" name="Oval 5"/>
          <p:cNvSpPr>
            <a:spLocks noChangeArrowheads="1"/>
          </p:cNvSpPr>
          <p:nvPr/>
        </p:nvSpPr>
        <p:spPr bwMode="auto">
          <a:xfrm>
            <a:off x="3857625" y="2071688"/>
            <a:ext cx="1371600" cy="727075"/>
          </a:xfrm>
          <a:prstGeom prst="ellipse">
            <a:avLst/>
          </a:prstGeom>
          <a:solidFill>
            <a:schemeClr val="tx1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6501" name="Text Box 6"/>
          <p:cNvSpPr txBox="1">
            <a:spLocks noChangeArrowheads="1"/>
          </p:cNvSpPr>
          <p:nvPr/>
        </p:nvSpPr>
        <p:spPr bwMode="auto">
          <a:xfrm>
            <a:off x="3071813" y="714375"/>
            <a:ext cx="3441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2000">
                <a:solidFill>
                  <a:schemeClr val="tx2"/>
                </a:solidFill>
              </a:rPr>
              <a:t>Мембрански фосфолипиди</a:t>
            </a:r>
            <a:endParaRPr lang="en-US" altLang="en-US" sz="2000">
              <a:solidFill>
                <a:schemeClr val="tx2"/>
              </a:solidFill>
            </a:endParaRPr>
          </a:p>
        </p:txBody>
      </p:sp>
      <p:sp>
        <p:nvSpPr>
          <p:cNvPr id="106502" name="Line 7"/>
          <p:cNvSpPr>
            <a:spLocks noChangeShapeType="1"/>
          </p:cNvSpPr>
          <p:nvPr/>
        </p:nvSpPr>
        <p:spPr bwMode="auto">
          <a:xfrm>
            <a:off x="4643438" y="1071563"/>
            <a:ext cx="0" cy="45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3" name="Text Box 8"/>
          <p:cNvSpPr txBox="1">
            <a:spLocks noChangeArrowheads="1"/>
          </p:cNvSpPr>
          <p:nvPr/>
        </p:nvSpPr>
        <p:spPr bwMode="auto">
          <a:xfrm>
            <a:off x="3500438" y="1643063"/>
            <a:ext cx="2868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2000">
                <a:solidFill>
                  <a:schemeClr val="tx2"/>
                </a:solidFill>
              </a:rPr>
              <a:t>арахидонска киселина</a:t>
            </a:r>
            <a:endParaRPr lang="en-US" altLang="en-US" sz="2000">
              <a:solidFill>
                <a:schemeClr val="tx2"/>
              </a:solidFill>
            </a:endParaRPr>
          </a:p>
        </p:txBody>
      </p:sp>
      <p:sp>
        <p:nvSpPr>
          <p:cNvPr id="106504" name="Line 9"/>
          <p:cNvSpPr>
            <a:spLocks noChangeShapeType="1"/>
          </p:cNvSpPr>
          <p:nvPr/>
        </p:nvSpPr>
        <p:spPr bwMode="auto">
          <a:xfrm>
            <a:off x="4643438" y="2786063"/>
            <a:ext cx="1587" cy="454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5" name="Text Box 10"/>
          <p:cNvSpPr txBox="1">
            <a:spLocks noChangeArrowheads="1"/>
          </p:cNvSpPr>
          <p:nvPr/>
        </p:nvSpPr>
        <p:spPr bwMode="auto">
          <a:xfrm>
            <a:off x="3571875" y="3214688"/>
            <a:ext cx="2298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2000">
                <a:solidFill>
                  <a:schemeClr val="tx2"/>
                </a:solidFill>
              </a:rPr>
              <a:t>простагландин</a:t>
            </a:r>
            <a:r>
              <a:rPr lang="en-US" altLang="en-US" sz="2000">
                <a:solidFill>
                  <a:schemeClr val="tx2"/>
                </a:solidFill>
              </a:rPr>
              <a:t> H</a:t>
            </a:r>
            <a:r>
              <a:rPr lang="en-US" altLang="en-US" sz="2000" baseline="-25000">
                <a:solidFill>
                  <a:schemeClr val="tx2"/>
                </a:solidFill>
              </a:rPr>
              <a:t>2</a:t>
            </a:r>
            <a:endParaRPr lang="en-US" altLang="en-US" sz="2000">
              <a:solidFill>
                <a:schemeClr val="tx2"/>
              </a:solidFill>
            </a:endParaRPr>
          </a:p>
        </p:txBody>
      </p:sp>
      <p:sp>
        <p:nvSpPr>
          <p:cNvPr id="106506" name="Text Box 11"/>
          <p:cNvSpPr txBox="1">
            <a:spLocks noChangeArrowheads="1"/>
          </p:cNvSpPr>
          <p:nvPr/>
        </p:nvSpPr>
        <p:spPr bwMode="auto">
          <a:xfrm>
            <a:off x="4143375" y="2214563"/>
            <a:ext cx="960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66"/>
                </a:solidFill>
              </a:rPr>
              <a:t>COX-1</a:t>
            </a:r>
          </a:p>
        </p:txBody>
      </p:sp>
      <p:sp>
        <p:nvSpPr>
          <p:cNvPr id="106507" name="Line 12"/>
          <p:cNvSpPr>
            <a:spLocks noChangeShapeType="1"/>
          </p:cNvSpPr>
          <p:nvPr/>
        </p:nvSpPr>
        <p:spPr bwMode="auto">
          <a:xfrm flipH="1">
            <a:off x="3214688" y="3571875"/>
            <a:ext cx="717550" cy="6286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8" name="Line 13"/>
          <p:cNvSpPr>
            <a:spLocks noChangeShapeType="1"/>
          </p:cNvSpPr>
          <p:nvPr/>
        </p:nvSpPr>
        <p:spPr bwMode="auto">
          <a:xfrm>
            <a:off x="5143500" y="3571875"/>
            <a:ext cx="654050" cy="62865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6509" name="Text Box 14"/>
          <p:cNvSpPr txBox="1">
            <a:spLocks noChangeArrowheads="1"/>
          </p:cNvSpPr>
          <p:nvPr/>
        </p:nvSpPr>
        <p:spPr bwMode="auto">
          <a:xfrm>
            <a:off x="357188" y="3571875"/>
            <a:ext cx="28638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2000"/>
              <a:t>Тромбоксан </a:t>
            </a:r>
            <a:r>
              <a:rPr lang="en-US" altLang="en-US" sz="2000"/>
              <a:t> A</a:t>
            </a:r>
            <a:r>
              <a:rPr lang="en-US" altLang="en-US" sz="2000" baseline="-25000"/>
              <a:t>2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ym typeface="Symbol" panose="05050102010706020507" pitchFamily="18" charset="2"/>
              </a:rPr>
              <a:t> </a:t>
            </a:r>
            <a:r>
              <a:rPr lang="sr-Cyrl-CS" altLang="en-US" sz="1800"/>
              <a:t>Агрегација тромбоцита</a:t>
            </a:r>
            <a:endParaRPr lang="en-US" altLang="en-US" sz="1800"/>
          </a:p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1800"/>
              <a:t>Вазоконстрикција</a:t>
            </a:r>
            <a:endParaRPr lang="en-US" altLang="en-US" sz="2000"/>
          </a:p>
        </p:txBody>
      </p:sp>
      <p:sp>
        <p:nvSpPr>
          <p:cNvPr id="106510" name="Text Box 15"/>
          <p:cNvSpPr txBox="1">
            <a:spLocks noChangeArrowheads="1"/>
          </p:cNvSpPr>
          <p:nvPr/>
        </p:nvSpPr>
        <p:spPr bwMode="auto">
          <a:xfrm>
            <a:off x="5786438" y="3571875"/>
            <a:ext cx="286385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2000"/>
              <a:t>простациклин</a:t>
            </a:r>
            <a:endParaRPr lang="en-US" altLang="en-US" sz="200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>
                <a:sym typeface="Symbol" panose="05050102010706020507" pitchFamily="18" charset="2"/>
              </a:rPr>
              <a:t> </a:t>
            </a:r>
            <a:r>
              <a:rPr lang="sr-Cyrl-CS" altLang="en-US" sz="1800"/>
              <a:t>Агрегација тромбоцита</a:t>
            </a:r>
            <a:endParaRPr lang="en-US" altLang="en-US" sz="1800">
              <a:sym typeface="Symbol" panose="05050102010706020507" pitchFamily="18" charset="2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sr-Cyrl-CS" altLang="en-US" sz="1800">
                <a:sym typeface="Symbol" panose="05050102010706020507" pitchFamily="18" charset="2"/>
              </a:rPr>
              <a:t>вазодилатација</a:t>
            </a:r>
            <a:endParaRPr lang="en-US" altLang="en-US" sz="2000"/>
          </a:p>
        </p:txBody>
      </p:sp>
      <p:sp>
        <p:nvSpPr>
          <p:cNvPr id="106511" name="Line 16"/>
          <p:cNvSpPr>
            <a:spLocks noChangeShapeType="1"/>
          </p:cNvSpPr>
          <p:nvPr/>
        </p:nvSpPr>
        <p:spPr bwMode="auto">
          <a:xfrm flipV="1">
            <a:off x="8715375" y="3643313"/>
            <a:ext cx="0" cy="76200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2" name="Line 17"/>
          <p:cNvSpPr>
            <a:spLocks noChangeShapeType="1"/>
          </p:cNvSpPr>
          <p:nvPr/>
        </p:nvSpPr>
        <p:spPr bwMode="auto">
          <a:xfrm flipV="1">
            <a:off x="428625" y="3571875"/>
            <a:ext cx="0" cy="762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3" name="Text Box 18"/>
          <p:cNvSpPr txBox="1">
            <a:spLocks noChangeArrowheads="1"/>
          </p:cNvSpPr>
          <p:nvPr/>
        </p:nvSpPr>
        <p:spPr bwMode="auto">
          <a:xfrm>
            <a:off x="6572250" y="1785938"/>
            <a:ext cx="1857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r-Cyrl-CS" altLang="en-US"/>
              <a:t>Аспирин</a:t>
            </a:r>
            <a:endParaRPr lang="en-US" altLang="en-US"/>
          </a:p>
        </p:txBody>
      </p:sp>
      <p:sp>
        <p:nvSpPr>
          <p:cNvPr id="106514" name="Line 19"/>
          <p:cNvSpPr>
            <a:spLocks noChangeShapeType="1"/>
          </p:cNvSpPr>
          <p:nvPr/>
        </p:nvSpPr>
        <p:spPr bwMode="auto">
          <a:xfrm flipH="1">
            <a:off x="3929063" y="2000250"/>
            <a:ext cx="1447800" cy="838200"/>
          </a:xfrm>
          <a:prstGeom prst="line">
            <a:avLst/>
          </a:prstGeom>
          <a:noFill/>
          <a:ln w="635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15" name="TextBox 21"/>
          <p:cNvSpPr txBox="1">
            <a:spLocks noChangeArrowheads="1"/>
          </p:cNvSpPr>
          <p:nvPr/>
        </p:nvSpPr>
        <p:spPr bwMode="auto">
          <a:xfrm>
            <a:off x="0" y="4826000"/>
            <a:ext cx="9144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Иреверзибилна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ацетилација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циклооксигеназе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 у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тромбоцитима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Онемогућена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синтеза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тромбоксан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А2 (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нормално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утиче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агрегациј</a:t>
            </a:r>
            <a:r>
              <a:rPr lang="sr-Cyrl-R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 Тр)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могу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ресинтетишу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циклооксигеназу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јер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немају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једро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зато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синтеза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тромбоксана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А2 у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њима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онемогућена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краја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века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9-11дана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n-US" altLang="en-US" sz="36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Аспирин</a:t>
            </a:r>
            <a:endParaRPr lang="en-US" altLang="en-US" sz="36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8547" name="Content Placeholder 2"/>
          <p:cNvSpPr>
            <a:spLocks noGrp="1"/>
          </p:cNvSpPr>
          <p:nvPr>
            <p:ph idx="1"/>
          </p:nvPr>
        </p:nvSpPr>
        <p:spPr>
          <a:xfrm>
            <a:off x="428625" y="1285875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Антитромбоцитни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ефекат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превенира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агрегацију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адхезију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): 0,5-1мг/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кг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Аналгетички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и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антипиретички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ефекат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5-10мг/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кг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Антиинфламаторни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ефекат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&gt;30мг/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кг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може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80-100мг/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кг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eaLnBrk="1" hangingPunct="1"/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Ефекат на Тр настаје после 5 минута, максимална супресија синтезе тромбоксана нако 30-60мин и остаје стабилна у наредних 24х</a:t>
            </a:r>
          </a:p>
          <a:p>
            <a:pPr eaLnBrk="1" hangingPunct="1"/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Дозирање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1-1,5мг/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кг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/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дан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просечно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50-100мг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дневно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>
          <a:xfrm>
            <a:off x="539750" y="-315913"/>
            <a:ext cx="8229600" cy="1143001"/>
          </a:xfrm>
        </p:spPr>
        <p:txBody>
          <a:bodyPr/>
          <a:lstStyle/>
          <a:p>
            <a:r>
              <a:rPr lang="sr-Cyrl-CS" altLang="en-US" sz="2800" dirty="0"/>
              <a:t/>
            </a:r>
            <a:br>
              <a:rPr lang="sr-Cyrl-CS" altLang="en-US" sz="2800" dirty="0"/>
            </a:b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примена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аспирина</a:t>
            </a: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9571" name="Content Placeholder 2"/>
          <p:cNvSpPr>
            <a:spLocks noGrp="1"/>
          </p:cNvSpPr>
          <p:nvPr>
            <p:ph idx="1"/>
          </p:nvPr>
        </p:nvSpPr>
        <p:spPr>
          <a:xfrm>
            <a:off x="357188" y="981075"/>
            <a:ext cx="8786812" cy="55927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18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Кардиоваскуларне</a:t>
            </a:r>
            <a:r>
              <a:rPr lang="en-US" alt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болести</a:t>
            </a:r>
            <a:endParaRPr lang="en-US" altLang="en-US" sz="1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Стабилна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ангина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пекторис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Нестабилна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ангина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пекторис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истовремено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аспирин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Акутни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инфаркт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миокарда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инфаркта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миокарда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Примарна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коронарне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болести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Аортокоронарни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bypass.</a:t>
            </a: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Перкутана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транслунимална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коронарна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ангиопластика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Стент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Валвуларне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мане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Вештачки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срчани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залисци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r>
              <a:rPr lang="sr-Cyrl-CS" alt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Цереброваскуларне болести </a:t>
            </a:r>
            <a:r>
              <a:rPr lang="sr-Cyrl-C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(Примарна превенција исхемијског можданог удара, секундарна превенциј ТИА, ендартеректомија каротида,прим и сек превенција исхемијског можданог удара код АФ)</a:t>
            </a:r>
          </a:p>
          <a:p>
            <a:pPr>
              <a:buFontTx/>
              <a:buNone/>
            </a:pPr>
            <a:r>
              <a:rPr lang="sr-Cyrl-CS" altLang="en-US" sz="1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Гравидитетне токсикозе</a:t>
            </a:r>
            <a:endParaRPr lang="en-US" altLang="en-US" sz="1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Tx/>
              <a:buNone/>
            </a:pPr>
            <a:endParaRPr lang="sr-Cyrl-CS" altLang="en-US" sz="1800" dirty="0"/>
          </a:p>
          <a:p>
            <a:endParaRPr lang="en-US" altLang="en-US" sz="24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Стоматолошке интервенције код пацијената који узимају Аспирин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16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 сада не постоје јасни ставови</a:t>
            </a:r>
          </a:p>
          <a:p>
            <a:r>
              <a:rPr lang="en-US" altLang="en-US" sz="2200" i="1" dirty="0" err="1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Ardekian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et al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(2000</a:t>
            </a:r>
            <a:r>
              <a:rPr lang="sr-Cyrl-CS" altLang="en-U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):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код компликованијих процедура крварење је обилније. Препорука: контрола крварења се постиже применом сутуре и локалних хемостатских агенаса.</a:t>
            </a:r>
          </a:p>
          <a:p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Brennan et al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(2007):</a:t>
            </a:r>
            <a:r>
              <a:rPr lang="sr-Cyrl-CS" altLang="en-US" sz="2200" i="1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код пацијената који узимају дозе Аспирина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мање од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320 mg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уколико се ради екстракција једног зуба није потребно прекидати терапију аспирином. Код планирања компликованијих процедура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прекинути терапију аспирином 3 дана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Други аутори: прекинути терапију аспирином 7-10 дана уз консултацију са лечећим лекаром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Клопидогрел (</a:t>
            </a:r>
            <a:r>
              <a:rPr lang="sr-Latn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Plavix) 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Тиклопидин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643" name="Content Placeholder 2"/>
          <p:cNvSpPr>
            <a:spLocks noGrp="1"/>
          </p:cNvSpPr>
          <p:nvPr>
            <p:ph idx="1"/>
          </p:nvPr>
        </p:nvSpPr>
        <p:spPr>
          <a:xfrm>
            <a:off x="428625" y="1071563"/>
            <a:ext cx="7429500" cy="1714500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Селективнии антагонисти агрегације тромбоцита индуковане АДП (антагонисти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тромбоцитног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ADP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рецептора)</a:t>
            </a:r>
          </a:p>
          <a:p>
            <a:endParaRPr lang="sr-Cyrl-CS" altLang="en-US" sz="2000" dirty="0"/>
          </a:p>
          <a:p>
            <a:pPr>
              <a:buFontTx/>
              <a:buNone/>
            </a:pPr>
            <a:endParaRPr lang="en-US" altLang="en-US" dirty="0"/>
          </a:p>
        </p:txBody>
      </p:sp>
      <p:pic>
        <p:nvPicPr>
          <p:cNvPr id="112644" name="Content Placeholder 3" descr="DA4C20FF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708275"/>
            <a:ext cx="6286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Тиклопидин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366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4525963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Терапијска примена</a:t>
            </a:r>
          </a:p>
          <a:p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Превенција атеротромботског шлога код болесника који су имали ТИА или преболели први мождани удар</a:t>
            </a:r>
          </a:p>
          <a:p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Дозирање: 250мг 2х дневно (макс 750мг)</a:t>
            </a:r>
          </a:p>
          <a:p>
            <a:endParaRPr lang="sr-Cyrl-C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Нежељена дејства: ГИТ тегобе, уртикарија, леукопенија, </a:t>
            </a:r>
          </a:p>
          <a:p>
            <a:pPr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тромбоцитопенија, панцитопенија (контрола ККС првих 12 </a:t>
            </a:r>
          </a:p>
          <a:p>
            <a:pPr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недеља), ТТП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>
          <a:xfrm>
            <a:off x="285750" y="-214313"/>
            <a:ext cx="8229600" cy="1143001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Клопидогрел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928688"/>
            <a:ext cx="8858250" cy="5929312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Терапијска примена</a:t>
            </a:r>
            <a:r>
              <a:rPr lang="sr-Cyrl-C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секундарна превенција АИМ, шлога,тробоемболизма,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реоклузија после имплантације стента,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АИМ:  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STEMI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NSTEMI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нестабилна ангина пекторис,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аортокоронарни бајпас,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ангиопластика,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превенција тромбозе стента,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 периферних артерија</a:t>
            </a:r>
          </a:p>
          <a:p>
            <a:pPr marL="457200" indent="-457200">
              <a:buFontTx/>
              <a:buNone/>
              <a:defRPr/>
            </a:pP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buFontTx/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Дозирање</a:t>
            </a:r>
            <a:r>
              <a:rPr lang="sr-Cyrl-C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75 мг 1хдневно</a:t>
            </a:r>
          </a:p>
          <a:p>
            <a:pPr>
              <a:buFontTx/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>
              <a:buFontTx/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Нежељена дејства: слична аспирину мање изражена</a:t>
            </a:r>
          </a:p>
          <a:p>
            <a:pPr>
              <a:buFontTx/>
              <a:buNone/>
              <a:defRPr/>
            </a:pPr>
            <a:r>
              <a:rPr lang="sr-Cyrl-CS" sz="2200" dirty="0"/>
              <a:t>                           </a:t>
            </a:r>
          </a:p>
          <a:p>
            <a:pPr>
              <a:buFontTx/>
              <a:buNone/>
              <a:defRPr/>
            </a:pPr>
            <a:r>
              <a:rPr lang="sr-Cyrl-CS" sz="2000" dirty="0"/>
              <a:t>                                          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571625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Стоматолошке интервенције код пацијената који узимају Клопидогрел и Тиклопидин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4525963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прекидати терапију (када се преписују са или без аспирина) уколико се планирају мале стоматолошке интервенције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постоје јасни ставови око припреме за компликоване стоматолошке интервенције</a:t>
            </a:r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 Liver.tif                                                      00004B6F PowerRAID                      B2B1273F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428750"/>
            <a:ext cx="4995862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28625" y="5072063"/>
            <a:ext cx="1138238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sr-Cyrl-C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варфарин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7078663" y="3398838"/>
            <a:ext cx="1857375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 defTabSz="895350" eaLnBrk="1" hangingPunct="1">
              <a:lnSpc>
                <a:spcPct val="90000"/>
              </a:lnSpc>
              <a:defRPr/>
            </a:pPr>
            <a:r>
              <a:rPr lang="sr-Cyrl-C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Нефункционални фактори коагулације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2493963" y="3063875"/>
            <a:ext cx="1778000" cy="588963"/>
          </a:xfrm>
          <a:prstGeom prst="rect">
            <a:avLst/>
          </a:prstGeom>
          <a:solidFill>
            <a:srgbClr val="FCD1C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defTabSz="8953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953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9535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953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9535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sr-Cyrl-CS" altLang="en-US" sz="1800" b="1">
                <a:solidFill>
                  <a:schemeClr val="bg2"/>
                </a:solidFill>
                <a:latin typeface="Arial Narrow" panose="020B0606020202030204" pitchFamily="34" charset="0"/>
              </a:rPr>
              <a:t>Антагонисти витамина К </a:t>
            </a:r>
            <a:endParaRPr lang="en-US" altLang="en-US" sz="1800" b="1">
              <a:solidFill>
                <a:schemeClr val="bg2"/>
              </a:solidFill>
              <a:latin typeface="Arial Narrow" panose="020B0606020202030204" pitchFamily="34" charset="0"/>
            </a:endParaRP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Орални антикоагулантни лекови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57188" y="1357313"/>
            <a:ext cx="11747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sr-Cyrl-C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витамин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K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511925" y="3086100"/>
            <a:ext cx="5540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VII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511925" y="3581400"/>
            <a:ext cx="5540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IX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511925" y="4087813"/>
            <a:ext cx="5540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X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6511925" y="4597400"/>
            <a:ext cx="5540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>
            <a:spAutoFit/>
          </a:bodyPr>
          <a:lstStyle/>
          <a:p>
            <a:pPr algn="ctr" defTabSz="895350" eaLnBrk="1" hangingPunct="1">
              <a:spcBef>
                <a:spcPct val="20000"/>
              </a:spcBef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II</a:t>
            </a:r>
          </a:p>
        </p:txBody>
      </p:sp>
      <p:cxnSp>
        <p:nvCxnSpPr>
          <p:cNvPr id="116748" name="AutoShape 12"/>
          <p:cNvCxnSpPr>
            <a:cxnSpLocks noChangeShapeType="1"/>
          </p:cNvCxnSpPr>
          <p:nvPr/>
        </p:nvCxnSpPr>
        <p:spPr bwMode="auto">
          <a:xfrm rot="16200000" flipH="1">
            <a:off x="334963" y="2165350"/>
            <a:ext cx="1697038" cy="509587"/>
          </a:xfrm>
          <a:prstGeom prst="bentConnector2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6749" name="Rectangle 13"/>
          <p:cNvSpPr>
            <a:spLocks noChangeArrowheads="1"/>
          </p:cNvSpPr>
          <p:nvPr/>
        </p:nvSpPr>
        <p:spPr bwMode="auto">
          <a:xfrm>
            <a:off x="4364038" y="3921125"/>
            <a:ext cx="6921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cxnSp>
        <p:nvCxnSpPr>
          <p:cNvPr id="116750" name="AutoShape 14"/>
          <p:cNvCxnSpPr>
            <a:cxnSpLocks noChangeShapeType="1"/>
            <a:stCxn id="116749" idx="3"/>
            <a:endCxn id="11273" idx="1"/>
          </p:cNvCxnSpPr>
          <p:nvPr/>
        </p:nvCxnSpPr>
        <p:spPr bwMode="auto">
          <a:xfrm flipV="1">
            <a:off x="5056188" y="3808413"/>
            <a:ext cx="1455737" cy="268287"/>
          </a:xfrm>
          <a:prstGeom prst="bentConnector3">
            <a:avLst>
              <a:gd name="adj1" fmla="val 49944"/>
            </a:avLst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751" name="AutoShape 15"/>
          <p:cNvCxnSpPr>
            <a:cxnSpLocks noChangeShapeType="1"/>
            <a:stCxn id="116749" idx="3"/>
            <a:endCxn id="11272" idx="1"/>
          </p:cNvCxnSpPr>
          <p:nvPr/>
        </p:nvCxnSpPr>
        <p:spPr bwMode="auto">
          <a:xfrm flipV="1">
            <a:off x="5056188" y="3313113"/>
            <a:ext cx="1455737" cy="763587"/>
          </a:xfrm>
          <a:prstGeom prst="bentConnector3">
            <a:avLst>
              <a:gd name="adj1" fmla="val 49944"/>
            </a:avLst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752" name="AutoShape 16"/>
          <p:cNvCxnSpPr>
            <a:cxnSpLocks noChangeShapeType="1"/>
            <a:stCxn id="116749" idx="3"/>
            <a:endCxn id="11274" idx="1"/>
          </p:cNvCxnSpPr>
          <p:nvPr/>
        </p:nvCxnSpPr>
        <p:spPr bwMode="auto">
          <a:xfrm>
            <a:off x="5056188" y="4076700"/>
            <a:ext cx="1455737" cy="238125"/>
          </a:xfrm>
          <a:prstGeom prst="bentConnector3">
            <a:avLst>
              <a:gd name="adj1" fmla="val 49944"/>
            </a:avLst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753" name="AutoShape 17"/>
          <p:cNvCxnSpPr>
            <a:cxnSpLocks noChangeShapeType="1"/>
          </p:cNvCxnSpPr>
          <p:nvPr/>
        </p:nvCxnSpPr>
        <p:spPr bwMode="auto">
          <a:xfrm>
            <a:off x="5072063" y="4071938"/>
            <a:ext cx="1455737" cy="747712"/>
          </a:xfrm>
          <a:prstGeom prst="bentConnector3">
            <a:avLst>
              <a:gd name="adj1" fmla="val 49944"/>
            </a:avLst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6754" name="AutoShape 18"/>
          <p:cNvCxnSpPr>
            <a:cxnSpLocks noChangeShapeType="1"/>
          </p:cNvCxnSpPr>
          <p:nvPr/>
        </p:nvCxnSpPr>
        <p:spPr bwMode="auto">
          <a:xfrm rot="5400000" flipH="1" flipV="1">
            <a:off x="542131" y="4244182"/>
            <a:ext cx="1254125" cy="481012"/>
          </a:xfrm>
          <a:prstGeom prst="bentConnector2">
            <a:avLst/>
          </a:prstGeom>
          <a:noFill/>
          <a:ln w="2857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6755" name="Rectangle 19"/>
          <p:cNvSpPr>
            <a:spLocks noChangeArrowheads="1"/>
          </p:cNvSpPr>
          <p:nvPr/>
        </p:nvSpPr>
        <p:spPr bwMode="auto">
          <a:xfrm>
            <a:off x="1454150" y="3765550"/>
            <a:ext cx="693738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116756" name="Rectangle 20"/>
          <p:cNvSpPr>
            <a:spLocks noChangeArrowheads="1"/>
          </p:cNvSpPr>
          <p:nvPr/>
        </p:nvSpPr>
        <p:spPr bwMode="auto">
          <a:xfrm>
            <a:off x="1454150" y="4076700"/>
            <a:ext cx="693738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ar-SA" altLang="en-US" sz="1800"/>
          </a:p>
        </p:txBody>
      </p:sp>
      <p:sp>
        <p:nvSpPr>
          <p:cNvPr id="116757" name="TextBox 21"/>
          <p:cNvSpPr txBox="1">
            <a:spLocks noChangeArrowheads="1"/>
          </p:cNvSpPr>
          <p:nvPr/>
        </p:nvSpPr>
        <p:spPr bwMode="auto">
          <a:xfrm>
            <a:off x="500063" y="5715000"/>
            <a:ext cx="82153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Орални антокоагуланси су деривати 4 хидроксикумарина и антагонисти витамина К . Смањују синтезу свих витамин К зависних фактора коагулације у јетри</a:t>
            </a: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(II, VII, IX, X, PC, PS)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2493963"/>
            <a:ext cx="38100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663575" y="1208088"/>
            <a:ext cx="80724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Предоминација једног од ових механизама може узроковати хеморагијске или тромботичне поремећаје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>
            <a:off x="2949575" y="1365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2378075" y="3508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1806575" y="136525"/>
            <a:ext cx="42370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Нормална хемостаза</a:t>
            </a:r>
          </a:p>
        </p:txBody>
      </p:sp>
      <p:pic>
        <p:nvPicPr>
          <p:cNvPr id="1536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94000"/>
            <a:ext cx="416401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4572000" y="5084763"/>
            <a:ext cx="4572000" cy="1595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313" y="-214313"/>
            <a:ext cx="8229600" cy="1143001"/>
          </a:xfrm>
        </p:spPr>
        <p:txBody>
          <a:bodyPr/>
          <a:lstStyle/>
          <a:p>
            <a:pPr eaLnBrk="1" hangingPunct="1"/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Варфарин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00063" y="714375"/>
            <a:ext cx="8229600" cy="6143625"/>
          </a:xfrm>
        </p:spPr>
        <p:txBody>
          <a:bodyPr/>
          <a:lstStyle/>
          <a:p>
            <a:pPr eaLnBrk="1" hangingPunct="1"/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Антикоагулантни ефекат после 2-4 дана због дугог полуживота неких фактора коагулације (не утиче на циркулишуће факторе)</a:t>
            </a:r>
          </a:p>
          <a:p>
            <a:pPr eaLnBrk="1" hangingPunct="1"/>
            <a:endParaRPr lang="sr-Cyrl-C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>
              <a:buFontTx/>
              <a:buNone/>
            </a:pPr>
            <a:endParaRPr lang="en-US" altLang="en-US" sz="2000" dirty="0"/>
          </a:p>
          <a:p>
            <a:pPr eaLnBrk="1" hangingPunct="1"/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Пролази плацентарну баријеру, добро се апсорбује из ГИТ-а, метаболише се преко 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CYP-450</a:t>
            </a:r>
            <a:endParaRPr lang="sr-Cyrl-C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Лабораторијско праћење: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eaLnBrk="1" hangingPunct="1"/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INR: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стандардизован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тест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праћење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ОАК и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претставља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количник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ПТ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болесника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ПТ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контроле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степенован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индексом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сензитивности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0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тромбопластина</a:t>
            </a:r>
            <a:r>
              <a:rPr lang="en-U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(ISI)</a:t>
            </a:r>
          </a:p>
          <a:p>
            <a:pPr eaLnBrk="1" hangingPunct="1"/>
            <a:endParaRPr lang="en-US" altLang="en-US" sz="2000" dirty="0"/>
          </a:p>
          <a:p>
            <a:pPr eaLnBrk="1" hangingPunct="1"/>
            <a:endParaRPr lang="sr-Cyrl-CS" altLang="en-US" sz="2000" dirty="0"/>
          </a:p>
          <a:p>
            <a:pPr eaLnBrk="1" hangingPunct="1"/>
            <a:endParaRPr lang="sr-Cyrl-CS" altLang="en-US" sz="2200" dirty="0"/>
          </a:p>
          <a:p>
            <a:pPr eaLnBrk="1" hangingPunct="1">
              <a:buFontTx/>
              <a:buNone/>
            </a:pPr>
            <a:endParaRPr lang="en-US" altLang="en-US" sz="2200" dirty="0"/>
          </a:p>
          <a:p>
            <a:pPr eaLnBrk="1" hangingPunct="1">
              <a:buFontTx/>
              <a:buNone/>
            </a:pPr>
            <a:endParaRPr lang="en-US" alt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00125" y="1643063"/>
          <a:ext cx="6096000" cy="2595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/>
                        <a:t>Фактори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/>
                        <a:t>Полуживот (</a:t>
                      </a:r>
                      <a:r>
                        <a:rPr lang="sr-Latn-RS" sz="1600" dirty="0"/>
                        <a:t>h)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FX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36-40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FIX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24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FVII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6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FII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50-60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PC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8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795"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PS</a:t>
                      </a:r>
                      <a:endParaRPr lang="en-US" sz="1600" dirty="0"/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/>
                        <a:t>30</a:t>
                      </a:r>
                      <a:endParaRPr lang="en-US" sz="1600" dirty="0"/>
                    </a:p>
                  </a:txBody>
                  <a:tcPr marT="45714" marB="45714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0" y="357188"/>
            <a:ext cx="8643938" cy="1143000"/>
          </a:xfrm>
        </p:spPr>
        <p:txBody>
          <a:bodyPr/>
          <a:lstStyle/>
          <a:p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Индикације 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lang="en-US" altLang="en-US" sz="2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контраиндикације</a:t>
            </a:r>
            <a:r>
              <a:rPr lang="en-U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 примену оралних антикоагуланата</a:t>
            </a:r>
            <a:r>
              <a:rPr lang="sr-Cyrl-CS" altLang="en-US" sz="2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/>
            </a:r>
            <a:br>
              <a:rPr lang="sr-Cyrl-CS" altLang="en-US" sz="28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US" altLang="en-US" sz="2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9267" name="Content Placeholder 2"/>
          <p:cNvSpPr>
            <a:spLocks noGrp="1"/>
          </p:cNvSpPr>
          <p:nvPr>
            <p:ph idx="1"/>
          </p:nvPr>
        </p:nvSpPr>
        <p:spPr>
          <a:xfrm>
            <a:off x="142875" y="1428750"/>
            <a:ext cx="4043363" cy="51260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sr-Cyrl-CS" alt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Индикације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Акутни инфаркт миокарда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Дубока венска тромбоза, емболија плућа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Атријална фибрилација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Болести митралне валвуле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Вештачке и биолошке срчане валвуле</a:t>
            </a:r>
          </a:p>
          <a:p>
            <a:pPr eaLnBrk="1" hangingPunct="1">
              <a:buFontTx/>
              <a:buNone/>
              <a:defRPr/>
            </a:pPr>
            <a:endParaRPr lang="en-US" altLang="en-US" dirty="0"/>
          </a:p>
          <a:p>
            <a:pPr>
              <a:defRPr/>
            </a:pPr>
            <a:endParaRPr lang="en-US" altLang="en-US" dirty="0"/>
          </a:p>
        </p:txBody>
      </p:sp>
      <p:sp>
        <p:nvSpPr>
          <p:cNvPr id="122884" name="TextBox 3"/>
          <p:cNvSpPr txBox="1">
            <a:spLocks noChangeArrowheads="1"/>
          </p:cNvSpPr>
          <p:nvPr/>
        </p:nvSpPr>
        <p:spPr bwMode="auto">
          <a:xfrm>
            <a:off x="4500563" y="1357313"/>
            <a:ext cx="4143375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Контраиндикације</a:t>
            </a:r>
            <a:endParaRPr lang="en-US" altLang="en-US" sz="1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Тешка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коагулопатија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/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тромбоцитопенија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Крварећи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улкус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Неконтролисана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ХТА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Ендокардитис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Активна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ТБЦ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Операција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мозга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очију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Ренална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инсуфицијенција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Тешка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лезија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јетре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Алергија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ХИТ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Релативне</a:t>
            </a:r>
            <a:endParaRPr lang="en-US" altLang="en-US" sz="1800" b="1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Слаба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сарадња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Немогућност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контроле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INR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Улкусна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болест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Обољења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бубрега</a:t>
            </a:r>
            <a:r>
              <a:rPr lang="en-US" altLang="en-US" sz="18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</a:t>
            </a: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јетре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алкохолизам</a:t>
            </a: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 idx="4294967295"/>
          </p:nvPr>
        </p:nvSpPr>
        <p:spPr>
          <a:xfrm>
            <a:off x="428625" y="0"/>
            <a:ext cx="8229600" cy="928688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Орални антикоагулантни лекови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3907" name="TextBox 2"/>
          <p:cNvSpPr txBox="1">
            <a:spLocks noChangeArrowheads="1"/>
          </p:cNvSpPr>
          <p:nvPr/>
        </p:nvSpPr>
        <p:spPr bwMode="auto">
          <a:xfrm>
            <a:off x="665163" y="857250"/>
            <a:ext cx="771717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Основни фармаколошки подаци о антикоагулантним лековима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85034" name="Group 42"/>
          <p:cNvGraphicFramePr>
            <a:graphicFrameLocks noGrp="1"/>
          </p:cNvGraphicFramePr>
          <p:nvPr/>
        </p:nvGraphicFramePr>
        <p:xfrm>
          <a:off x="500063" y="1643063"/>
          <a:ext cx="8286750" cy="4371975"/>
        </p:xfrm>
        <a:graphic>
          <a:graphicData uri="http://schemas.openxmlformats.org/drawingml/2006/table">
            <a:tbl>
              <a:tblPr/>
              <a:tblGrid>
                <a:gridCol w="24460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04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354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5003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171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Антикоагуланс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Макс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ефекат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Почетна доза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</a:rPr>
                        <a:t>Дневна доза одржавања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Аценокумарол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36-48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16-28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1.дан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8-16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2.дан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2-10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Етилбискумацетат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150-600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150-600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01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Фенпрокумон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72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27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1.дана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2.дана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 3.дана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1-4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Фепромарон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24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0,5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 </a:t>
                      </a: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kg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2,5-10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30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Варфарин</a:t>
                      </a:r>
                      <a:endParaRPr kumimoji="0" lang="sr-Latn-R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48-72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 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10-15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sr-Cyrl-R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(Може и 5мг)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2,5-10</a:t>
                      </a: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pitchFamily="34" charset="0"/>
                        </a:rPr>
                        <a:t> mg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23945" name="TextBox 4"/>
          <p:cNvSpPr txBox="1">
            <a:spLocks noChangeArrowheads="1"/>
          </p:cNvSpPr>
          <p:nvPr/>
        </p:nvSpPr>
        <p:spPr bwMode="auto">
          <a:xfrm>
            <a:off x="1571625" y="664368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itle 3"/>
          <p:cNvSpPr>
            <a:spLocks noGrp="1"/>
          </p:cNvSpPr>
          <p:nvPr>
            <p:ph type="title"/>
          </p:nvPr>
        </p:nvSpPr>
        <p:spPr>
          <a:xfrm>
            <a:off x="0" y="-285750"/>
            <a:ext cx="9144000" cy="1143000"/>
          </a:xfrm>
        </p:spPr>
        <p:txBody>
          <a:bodyPr/>
          <a:lstStyle/>
          <a:p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Терапијски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опсег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који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препоручује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оралне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антикоагулансе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57188" y="500063"/>
          <a:ext cx="8286750" cy="6356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863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03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228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372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792527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Клинички догађај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BSH </a:t>
                      </a:r>
                      <a:r>
                        <a:rPr lang="sr-Latn-RS" sz="1000" dirty="0">
                          <a:solidFill>
                            <a:schemeClr val="accent6"/>
                          </a:solidFill>
                        </a:rPr>
                        <a:t>British Society for haematolog)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AACP</a:t>
                      </a:r>
                      <a:endParaRPr lang="sr-Cyrl-RS" sz="1600" dirty="0">
                        <a:solidFill>
                          <a:schemeClr val="accent6"/>
                        </a:solidFill>
                      </a:endParaRPr>
                    </a:p>
                    <a:p>
                      <a:r>
                        <a:rPr lang="sr-Latn-RS" sz="1000" dirty="0">
                          <a:solidFill>
                            <a:schemeClr val="accent6"/>
                          </a:solidFill>
                        </a:rPr>
                        <a:t>Ass of American Chest Physicians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ACCP </a:t>
                      </a:r>
                      <a:r>
                        <a:rPr lang="sr-Latn-RS" sz="1000" dirty="0">
                          <a:solidFill>
                            <a:schemeClr val="accent6"/>
                          </a:solidFill>
                        </a:rPr>
                        <a:t>American college of ches Physicians)</a:t>
                      </a:r>
                      <a:endParaRPr lang="en-US" sz="10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5300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Профилакса постоп. ДТВ у хириргији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2-2,5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2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Профилакса ДВТ</a:t>
                      </a:r>
                      <a:r>
                        <a:rPr lang="sr-Cyrl-RS" sz="1600" baseline="0" dirty="0">
                          <a:solidFill>
                            <a:schemeClr val="accent6"/>
                          </a:solidFill>
                        </a:rPr>
                        <a:t> у хирургији кука и фрактура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5300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АИМ, превенција ВТЕ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5300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Лечење ДВТ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5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Лечење ПЕ</a:t>
                      </a: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kern="100" spc="0" baseline="0" dirty="0">
                          <a:solidFill>
                            <a:schemeClr val="accent6"/>
                          </a:solidFill>
                        </a:rPr>
                        <a:t>Ткивни</a:t>
                      </a: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 срчани залиси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sr-Cyrl-RS" sz="1600" dirty="0">
                        <a:solidFill>
                          <a:schemeClr val="accent6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АФ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Валвуларне срчане мане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Рекурентне ДВТ и П</a:t>
                      </a: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E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3-4,5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Периферне артеријске болести и АИМ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3-4,5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79154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Механички срчани залисци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3-4,5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3-4,5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2,5-3,5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35300">
                <a:tc>
                  <a:txBody>
                    <a:bodyPr/>
                    <a:lstStyle/>
                    <a:p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Тромбоза са</a:t>
                      </a:r>
                      <a:r>
                        <a:rPr lang="sr-Latn-RS" sz="1600" dirty="0">
                          <a:solidFill>
                            <a:schemeClr val="accent6"/>
                          </a:solidFill>
                        </a:rPr>
                        <a:t>LAC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>
                          <a:solidFill>
                            <a:schemeClr val="accent6"/>
                          </a:solidFill>
                        </a:rPr>
                        <a:t>2-3</a:t>
                      </a:r>
                      <a:endParaRPr lang="en-US" sz="1600" dirty="0">
                        <a:solidFill>
                          <a:schemeClr val="accent6"/>
                        </a:solidFill>
                      </a:endParaRPr>
                    </a:p>
                  </a:txBody>
                  <a:tcPr marL="91439" marR="91439" marT="45723" marB="45723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Варфарин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8003" name="Content Placeholder 2"/>
          <p:cNvSpPr>
            <a:spLocks noGrp="1"/>
          </p:cNvSpPr>
          <p:nvPr>
            <p:ph idx="4294967295"/>
          </p:nvPr>
        </p:nvSpPr>
        <p:spPr>
          <a:xfrm>
            <a:off x="214313" y="1600200"/>
            <a:ext cx="4714875" cy="4525963"/>
          </a:xfrm>
        </p:spPr>
        <p:txBody>
          <a:bodyPr/>
          <a:lstStyle/>
          <a:p>
            <a:r>
              <a:rPr lang="sr-Cyrl-CS" alt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Нежељена дејства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Хеморагије 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Некроза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Алопеција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Уртикарија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Болови у трбуху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Грозница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Анорексија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Дијареја</a:t>
            </a:r>
          </a:p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Тератогени ефекат</a:t>
            </a:r>
          </a:p>
          <a:p>
            <a:endParaRPr lang="en-US" altLang="en-US" sz="2200" dirty="0"/>
          </a:p>
        </p:txBody>
      </p:sp>
      <p:graphicFrame>
        <p:nvGraphicFramePr>
          <p:cNvPr id="128004" name="Object 3"/>
          <p:cNvGraphicFramePr>
            <a:graphicFrameLocks noChangeAspect="1"/>
          </p:cNvGraphicFramePr>
          <p:nvPr/>
        </p:nvGraphicFramePr>
        <p:xfrm>
          <a:off x="4714875" y="1071563"/>
          <a:ext cx="4000500" cy="307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 Document" r:id="rId3" imgW="7143184" imgH="4074059" progId="">
                  <p:embed/>
                </p:oleObj>
              </mc:Choice>
              <mc:Fallback>
                <p:oleObj name="Image Document" r:id="rId3" imgW="7143184" imgH="4074059" progId="">
                  <p:embed/>
                  <p:pic>
                    <p:nvPicPr>
                      <p:cNvPr id="12800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5" y="1071563"/>
                        <a:ext cx="4000500" cy="307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800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929188"/>
            <a:ext cx="4214812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6" name="TextBox 8"/>
          <p:cNvSpPr txBox="1">
            <a:spLocks noChangeArrowheads="1"/>
          </p:cNvSpPr>
          <p:nvPr/>
        </p:nvSpPr>
        <p:spPr bwMode="auto">
          <a:xfrm>
            <a:off x="5715000" y="4357688"/>
            <a:ext cx="19716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200"/>
              <a:t>Некроза коже</a:t>
            </a:r>
            <a:endParaRPr lang="en-US" altLang="en-US" sz="22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Стоматолошке процедуре код пацијената који узимају Варфарин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9027" name="Content Placeholder 2"/>
          <p:cNvSpPr>
            <a:spLocks noGrp="1"/>
          </p:cNvSpPr>
          <p:nvPr>
            <p:ph idx="1"/>
          </p:nvPr>
        </p:nvSpPr>
        <p:spPr>
          <a:xfrm>
            <a:off x="0" y="2060575"/>
            <a:ext cx="9144000" cy="372903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Низак интезитет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INR 2.0-3.0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i="1" dirty="0" err="1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Sonis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Latn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 al 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2003</a:t>
            </a:r>
            <a:r>
              <a:rPr lang="sr-Latn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  <a:p>
            <a:pPr marL="457200" indent="-457200"/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Нехируршке инвазивне интервенције (субгингивални дебридмент са благом или умереном инфламацијом) и просте хируршке интервенције се могу спроводити уз примену стандардних локалних мера хемостазе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marL="457200" indent="-457200"/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Нехируршке инвазивне интервенције (субгингивални дебридмент са тешком инфламацијом)</a:t>
            </a:r>
            <a:r>
              <a:rPr lang="sr-Cyrl-CS" altLang="en-U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комплексније хируршке интервенције захтевају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INR  2-2.5</a:t>
            </a:r>
            <a:r>
              <a:rPr lang="en-US" altLang="en-U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уз примену стандардних локалних мера хемостазе. Консултовати се са лечећим лекаром.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Стоматолошке процедуре код пацијената који узимају Варфарин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412875"/>
            <a:ext cx="8643937" cy="5072063"/>
          </a:xfrm>
        </p:spPr>
        <p:txBody>
          <a:bodyPr/>
          <a:lstStyle/>
          <a:p>
            <a:pPr marL="457200" indent="-457200">
              <a:buFontTx/>
              <a:buAutoNum type="arabicPeriod" startAt="2"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Висок интензитет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INR 2.5-3.5 </a:t>
            </a: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Нехируршке инвазивне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интервенције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(субгингивални дебридмент са благом или умереном инфламацијом) и просте хируршке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интервенције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спроводти уз опрез, примену стандардних локалних мера хемостазе. Консултовати лечећег лекара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sr-Cyrl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Нехируршке инвазивне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интервенције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(субгингивални дебридмент са тешком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инфламацијом)</a:t>
            </a:r>
            <a:r>
              <a:rPr lang="sr-Cyrl-CS" sz="2200" i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комплексније хируршке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интервенције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могу се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уз опрез спроводити са </a:t>
            </a:r>
            <a:r>
              <a:rPr 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INR 2.5-3.0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уз примену стандардних локалних мера хемостазе. Неопходно је консултовати лечећег лекара.</a:t>
            </a:r>
          </a:p>
          <a:p>
            <a:pPr marL="457200" indent="-457200">
              <a:buFontTx/>
              <a:buNone/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    Уз консултацију  лечећег лекара размотрити краткотрајно прекидање ОАТ. </a:t>
            </a:r>
            <a:endParaRPr lang="sr-Latn-C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>
              <a:defRPr/>
            </a:pP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Размотрити примену</a:t>
            </a:r>
            <a:r>
              <a:rPr lang="sr-Latn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LMWH (“briging”</a:t>
            </a:r>
            <a:r>
              <a:rPr lang="sr-Cyrl-C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)терапија</a:t>
            </a:r>
            <a:endParaRPr 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defRPr/>
            </a:pPr>
            <a:endParaRPr lang="en-US" sz="2000" dirty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1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43375" y="1214438"/>
            <a:ext cx="4500563" cy="5072062"/>
          </a:xfrm>
        </p:spPr>
      </p:pic>
      <p:sp>
        <p:nvSpPr>
          <p:cNvPr id="131076" name="TextBox 3"/>
          <p:cNvSpPr txBox="1">
            <a:spLocks noChangeArrowheads="1"/>
          </p:cNvSpPr>
          <p:nvPr/>
        </p:nvSpPr>
        <p:spPr bwMode="auto">
          <a:xfrm>
            <a:off x="285750" y="1428750"/>
            <a:ext cx="3929063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Природни гликозаминогликан са специфичним пентасаридним подручјем који има улогу у антикоагулантном деловању.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ММ 3-30КДа, просек 15кДа</a:t>
            </a:r>
            <a:endParaRPr lang="en-US" altLang="en-US" sz="20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Откривен случајно1916.године </a:t>
            </a:r>
          </a:p>
          <a:p>
            <a:pPr eaLnBrk="1" hangingPunct="1">
              <a:spcBef>
                <a:spcPct val="0"/>
              </a:spcBef>
            </a:pPr>
            <a:r>
              <a:rPr lang="sr-Latn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1979.</a:t>
            </a: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разјашњен механизам садејства са АТ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38" y="-285750"/>
            <a:ext cx="7086600" cy="1276350"/>
          </a:xfrm>
        </p:spPr>
        <p:txBody>
          <a:bodyPr/>
          <a:lstStyle/>
          <a:p>
            <a:pPr eaLnBrk="1" hangingPunct="1"/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Механизам дејства хепарина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33123" name="Group 13"/>
          <p:cNvGrpSpPr>
            <a:grpSpLocks/>
          </p:cNvGrpSpPr>
          <p:nvPr/>
        </p:nvGrpSpPr>
        <p:grpSpPr bwMode="auto">
          <a:xfrm>
            <a:off x="1571625" y="2428875"/>
            <a:ext cx="1447800" cy="990600"/>
            <a:chOff x="1200" y="1776"/>
            <a:chExt cx="912" cy="624"/>
          </a:xfrm>
        </p:grpSpPr>
        <p:sp>
          <p:nvSpPr>
            <p:cNvPr id="133149" name="Oval 3"/>
            <p:cNvSpPr>
              <a:spLocks noChangeArrowheads="1"/>
            </p:cNvSpPr>
            <p:nvPr/>
          </p:nvSpPr>
          <p:spPr bwMode="auto">
            <a:xfrm>
              <a:off x="1200" y="1872"/>
              <a:ext cx="576" cy="5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50" name="AutoShape 6"/>
            <p:cNvSpPr>
              <a:spLocks noChangeArrowheads="1"/>
            </p:cNvSpPr>
            <p:nvPr/>
          </p:nvSpPr>
          <p:spPr bwMode="auto">
            <a:xfrm>
              <a:off x="1632" y="2112"/>
              <a:ext cx="480" cy="144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51" name="AutoShape 10"/>
            <p:cNvSpPr>
              <a:spLocks noChangeArrowheads="1"/>
            </p:cNvSpPr>
            <p:nvPr/>
          </p:nvSpPr>
          <p:spPr bwMode="auto">
            <a:xfrm>
              <a:off x="1392" y="1776"/>
              <a:ext cx="192" cy="144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33124" name="Group 18"/>
          <p:cNvGrpSpPr>
            <a:grpSpLocks/>
          </p:cNvGrpSpPr>
          <p:nvPr/>
        </p:nvGrpSpPr>
        <p:grpSpPr bwMode="auto">
          <a:xfrm>
            <a:off x="4500563" y="1928813"/>
            <a:ext cx="1600200" cy="1524000"/>
            <a:chOff x="2544" y="1632"/>
            <a:chExt cx="1008" cy="960"/>
          </a:xfrm>
        </p:grpSpPr>
        <p:sp>
          <p:nvSpPr>
            <p:cNvPr id="133147" name="Freeform 9"/>
            <p:cNvSpPr>
              <a:spLocks/>
            </p:cNvSpPr>
            <p:nvPr/>
          </p:nvSpPr>
          <p:spPr bwMode="auto">
            <a:xfrm>
              <a:off x="2544" y="1872"/>
              <a:ext cx="1008" cy="720"/>
            </a:xfrm>
            <a:custGeom>
              <a:avLst/>
              <a:gdLst>
                <a:gd name="T0" fmla="*/ 0 w 1008"/>
                <a:gd name="T1" fmla="*/ 720 h 720"/>
                <a:gd name="T2" fmla="*/ 0 w 1008"/>
                <a:gd name="T3" fmla="*/ 432 h 720"/>
                <a:gd name="T4" fmla="*/ 336 w 1008"/>
                <a:gd name="T5" fmla="*/ 336 h 720"/>
                <a:gd name="T6" fmla="*/ 0 w 1008"/>
                <a:gd name="T7" fmla="*/ 192 h 720"/>
                <a:gd name="T8" fmla="*/ 0 w 1008"/>
                <a:gd name="T9" fmla="*/ 0 h 720"/>
                <a:gd name="T10" fmla="*/ 1008 w 1008"/>
                <a:gd name="T11" fmla="*/ 0 h 720"/>
                <a:gd name="T12" fmla="*/ 1008 w 1008"/>
                <a:gd name="T13" fmla="*/ 720 h 720"/>
                <a:gd name="T14" fmla="*/ 0 w 1008"/>
                <a:gd name="T15" fmla="*/ 720 h 7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8"/>
                <a:gd name="T25" fmla="*/ 0 h 720"/>
                <a:gd name="T26" fmla="*/ 1008 w 1008"/>
                <a:gd name="T27" fmla="*/ 720 h 7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8" h="720">
                  <a:moveTo>
                    <a:pt x="0" y="720"/>
                  </a:moveTo>
                  <a:lnTo>
                    <a:pt x="0" y="432"/>
                  </a:lnTo>
                  <a:lnTo>
                    <a:pt x="336" y="336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1008" y="0"/>
                  </a:lnTo>
                  <a:lnTo>
                    <a:pt x="1008" y="720"/>
                  </a:lnTo>
                  <a:lnTo>
                    <a:pt x="0" y="72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48" name="AutoShape 16"/>
            <p:cNvSpPr>
              <a:spLocks noChangeArrowheads="1"/>
            </p:cNvSpPr>
            <p:nvPr/>
          </p:nvSpPr>
          <p:spPr bwMode="auto">
            <a:xfrm>
              <a:off x="2928" y="1632"/>
              <a:ext cx="432" cy="384"/>
            </a:xfrm>
            <a:prstGeom prst="pentagon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33125" name="Freeform 17"/>
          <p:cNvSpPr>
            <a:spLocks/>
          </p:cNvSpPr>
          <p:nvPr/>
        </p:nvSpPr>
        <p:spPr bwMode="auto">
          <a:xfrm>
            <a:off x="1643063" y="1071563"/>
            <a:ext cx="4267200" cy="914400"/>
          </a:xfrm>
          <a:custGeom>
            <a:avLst/>
            <a:gdLst>
              <a:gd name="T0" fmla="*/ 2147483646 w 2688"/>
              <a:gd name="T1" fmla="*/ 2147483646 h 576"/>
              <a:gd name="T2" fmla="*/ 2147483646 w 2688"/>
              <a:gd name="T3" fmla="*/ 2147483646 h 576"/>
              <a:gd name="T4" fmla="*/ 2147483646 w 2688"/>
              <a:gd name="T5" fmla="*/ 2147483646 h 576"/>
              <a:gd name="T6" fmla="*/ 2147483646 w 2688"/>
              <a:gd name="T7" fmla="*/ 2147483646 h 576"/>
              <a:gd name="T8" fmla="*/ 2147483646 w 2688"/>
              <a:gd name="T9" fmla="*/ 2147483646 h 576"/>
              <a:gd name="T10" fmla="*/ 2147483646 w 2688"/>
              <a:gd name="T11" fmla="*/ 2147483646 h 576"/>
              <a:gd name="T12" fmla="*/ 2147483646 w 2688"/>
              <a:gd name="T13" fmla="*/ 2147483646 h 576"/>
              <a:gd name="T14" fmla="*/ 2147483646 w 2688"/>
              <a:gd name="T15" fmla="*/ 2147483646 h 576"/>
              <a:gd name="T16" fmla="*/ 2147483646 w 2688"/>
              <a:gd name="T17" fmla="*/ 2147483646 h 576"/>
              <a:gd name="T18" fmla="*/ 2147483646 w 2688"/>
              <a:gd name="T19" fmla="*/ 2147483646 h 576"/>
              <a:gd name="T20" fmla="*/ 2147483646 w 2688"/>
              <a:gd name="T21" fmla="*/ 0 h 576"/>
              <a:gd name="T22" fmla="*/ 0 w 2688"/>
              <a:gd name="T23" fmla="*/ 0 h 576"/>
              <a:gd name="T24" fmla="*/ 0 w 2688"/>
              <a:gd name="T25" fmla="*/ 2147483646 h 576"/>
              <a:gd name="T26" fmla="*/ 2147483646 w 2688"/>
              <a:gd name="T27" fmla="*/ 2147483646 h 57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88"/>
              <a:gd name="T43" fmla="*/ 0 h 576"/>
              <a:gd name="T44" fmla="*/ 2688 w 2688"/>
              <a:gd name="T45" fmla="*/ 576 h 57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88" h="576">
                <a:moveTo>
                  <a:pt x="336" y="576"/>
                </a:moveTo>
                <a:lnTo>
                  <a:pt x="336" y="432"/>
                </a:lnTo>
                <a:lnTo>
                  <a:pt x="720" y="432"/>
                </a:lnTo>
                <a:lnTo>
                  <a:pt x="720" y="576"/>
                </a:lnTo>
                <a:lnTo>
                  <a:pt x="1488" y="576"/>
                </a:lnTo>
                <a:lnTo>
                  <a:pt x="1488" y="432"/>
                </a:lnTo>
                <a:lnTo>
                  <a:pt x="1920" y="432"/>
                </a:lnTo>
                <a:lnTo>
                  <a:pt x="2160" y="240"/>
                </a:lnTo>
                <a:lnTo>
                  <a:pt x="2496" y="432"/>
                </a:lnTo>
                <a:lnTo>
                  <a:pt x="2688" y="432"/>
                </a:lnTo>
                <a:lnTo>
                  <a:pt x="2688" y="0"/>
                </a:lnTo>
                <a:lnTo>
                  <a:pt x="0" y="0"/>
                </a:lnTo>
                <a:lnTo>
                  <a:pt x="0" y="576"/>
                </a:lnTo>
                <a:lnTo>
                  <a:pt x="336" y="576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26" name="Text Box 19"/>
          <p:cNvSpPr txBox="1">
            <a:spLocks noChangeArrowheads="1"/>
          </p:cNvSpPr>
          <p:nvPr/>
        </p:nvSpPr>
        <p:spPr bwMode="auto">
          <a:xfrm>
            <a:off x="2857500" y="1214438"/>
            <a:ext cx="1231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 b="1">
                <a:solidFill>
                  <a:schemeClr val="bg1"/>
                </a:solidFill>
              </a:rPr>
              <a:t>хепарин</a:t>
            </a:r>
            <a:endParaRPr lang="en-US" altLang="en-US" sz="2000" b="1">
              <a:solidFill>
                <a:schemeClr val="bg1"/>
              </a:solidFill>
            </a:endParaRPr>
          </a:p>
        </p:txBody>
      </p:sp>
      <p:sp>
        <p:nvSpPr>
          <p:cNvPr id="133127" name="Text Box 20"/>
          <p:cNvSpPr txBox="1">
            <a:spLocks noChangeArrowheads="1"/>
          </p:cNvSpPr>
          <p:nvPr/>
        </p:nvSpPr>
        <p:spPr bwMode="auto">
          <a:xfrm>
            <a:off x="0" y="2071688"/>
            <a:ext cx="1901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 b="1">
                <a:solidFill>
                  <a:schemeClr val="accent2"/>
                </a:solidFill>
              </a:rPr>
              <a:t>Антитромбин</a:t>
            </a:r>
            <a:endParaRPr lang="en-US" altLang="en-US" sz="2000" b="1">
              <a:solidFill>
                <a:schemeClr val="accent2"/>
              </a:solidFill>
            </a:endParaRPr>
          </a:p>
        </p:txBody>
      </p:sp>
      <p:sp>
        <p:nvSpPr>
          <p:cNvPr id="133128" name="Text Box 21"/>
          <p:cNvSpPr txBox="1">
            <a:spLocks noChangeArrowheads="1"/>
          </p:cNvSpPr>
          <p:nvPr/>
        </p:nvSpPr>
        <p:spPr bwMode="auto">
          <a:xfrm>
            <a:off x="6477000" y="2667000"/>
            <a:ext cx="1300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000" b="1">
                <a:solidFill>
                  <a:schemeClr val="accent2"/>
                </a:solidFill>
              </a:rPr>
              <a:t>Тромбин</a:t>
            </a:r>
            <a:endParaRPr lang="en-US" altLang="en-US" sz="2000" b="1">
              <a:solidFill>
                <a:schemeClr val="accent2"/>
              </a:solidFill>
            </a:endParaRPr>
          </a:p>
        </p:txBody>
      </p:sp>
      <p:sp>
        <p:nvSpPr>
          <p:cNvPr id="133129" name="AutoShape 22"/>
          <p:cNvSpPr>
            <a:spLocks noChangeArrowheads="1"/>
          </p:cNvSpPr>
          <p:nvPr/>
        </p:nvSpPr>
        <p:spPr bwMode="auto">
          <a:xfrm>
            <a:off x="3429000" y="2357438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30" name="Freeform 23"/>
          <p:cNvSpPr>
            <a:spLocks/>
          </p:cNvSpPr>
          <p:nvPr/>
        </p:nvSpPr>
        <p:spPr bwMode="auto">
          <a:xfrm>
            <a:off x="1000125" y="3571875"/>
            <a:ext cx="4267200" cy="914400"/>
          </a:xfrm>
          <a:custGeom>
            <a:avLst/>
            <a:gdLst>
              <a:gd name="T0" fmla="*/ 2147483646 w 2688"/>
              <a:gd name="T1" fmla="*/ 2147483646 h 576"/>
              <a:gd name="T2" fmla="*/ 2147483646 w 2688"/>
              <a:gd name="T3" fmla="*/ 2147483646 h 576"/>
              <a:gd name="T4" fmla="*/ 2147483646 w 2688"/>
              <a:gd name="T5" fmla="*/ 2147483646 h 576"/>
              <a:gd name="T6" fmla="*/ 2147483646 w 2688"/>
              <a:gd name="T7" fmla="*/ 2147483646 h 576"/>
              <a:gd name="T8" fmla="*/ 2147483646 w 2688"/>
              <a:gd name="T9" fmla="*/ 2147483646 h 576"/>
              <a:gd name="T10" fmla="*/ 2147483646 w 2688"/>
              <a:gd name="T11" fmla="*/ 2147483646 h 576"/>
              <a:gd name="T12" fmla="*/ 2147483646 w 2688"/>
              <a:gd name="T13" fmla="*/ 2147483646 h 576"/>
              <a:gd name="T14" fmla="*/ 2147483646 w 2688"/>
              <a:gd name="T15" fmla="*/ 2147483646 h 576"/>
              <a:gd name="T16" fmla="*/ 2147483646 w 2688"/>
              <a:gd name="T17" fmla="*/ 2147483646 h 576"/>
              <a:gd name="T18" fmla="*/ 2147483646 w 2688"/>
              <a:gd name="T19" fmla="*/ 2147483646 h 576"/>
              <a:gd name="T20" fmla="*/ 2147483646 w 2688"/>
              <a:gd name="T21" fmla="*/ 0 h 576"/>
              <a:gd name="T22" fmla="*/ 0 w 2688"/>
              <a:gd name="T23" fmla="*/ 0 h 576"/>
              <a:gd name="T24" fmla="*/ 0 w 2688"/>
              <a:gd name="T25" fmla="*/ 2147483646 h 576"/>
              <a:gd name="T26" fmla="*/ 2147483646 w 2688"/>
              <a:gd name="T27" fmla="*/ 2147483646 h 57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688"/>
              <a:gd name="T43" fmla="*/ 0 h 576"/>
              <a:gd name="T44" fmla="*/ 2688 w 2688"/>
              <a:gd name="T45" fmla="*/ 576 h 57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688" h="576">
                <a:moveTo>
                  <a:pt x="336" y="576"/>
                </a:moveTo>
                <a:lnTo>
                  <a:pt x="336" y="432"/>
                </a:lnTo>
                <a:lnTo>
                  <a:pt x="720" y="432"/>
                </a:lnTo>
                <a:lnTo>
                  <a:pt x="720" y="576"/>
                </a:lnTo>
                <a:lnTo>
                  <a:pt x="1488" y="576"/>
                </a:lnTo>
                <a:lnTo>
                  <a:pt x="1488" y="432"/>
                </a:lnTo>
                <a:lnTo>
                  <a:pt x="1920" y="432"/>
                </a:lnTo>
                <a:lnTo>
                  <a:pt x="2160" y="240"/>
                </a:lnTo>
                <a:lnTo>
                  <a:pt x="2496" y="432"/>
                </a:lnTo>
                <a:lnTo>
                  <a:pt x="2688" y="432"/>
                </a:lnTo>
                <a:lnTo>
                  <a:pt x="2688" y="0"/>
                </a:lnTo>
                <a:lnTo>
                  <a:pt x="0" y="0"/>
                </a:lnTo>
                <a:lnTo>
                  <a:pt x="0" y="576"/>
                </a:lnTo>
                <a:lnTo>
                  <a:pt x="336" y="576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3131" name="Group 24"/>
          <p:cNvGrpSpPr>
            <a:grpSpLocks/>
          </p:cNvGrpSpPr>
          <p:nvPr/>
        </p:nvGrpSpPr>
        <p:grpSpPr bwMode="auto">
          <a:xfrm>
            <a:off x="1428750" y="4286250"/>
            <a:ext cx="1447800" cy="990600"/>
            <a:chOff x="1200" y="1776"/>
            <a:chExt cx="912" cy="624"/>
          </a:xfrm>
        </p:grpSpPr>
        <p:sp>
          <p:nvSpPr>
            <p:cNvPr id="133144" name="Oval 25"/>
            <p:cNvSpPr>
              <a:spLocks noChangeArrowheads="1"/>
            </p:cNvSpPr>
            <p:nvPr/>
          </p:nvSpPr>
          <p:spPr bwMode="auto">
            <a:xfrm>
              <a:off x="1200" y="1872"/>
              <a:ext cx="576" cy="5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45" name="AutoShape 26"/>
            <p:cNvSpPr>
              <a:spLocks noChangeArrowheads="1"/>
            </p:cNvSpPr>
            <p:nvPr/>
          </p:nvSpPr>
          <p:spPr bwMode="auto">
            <a:xfrm>
              <a:off x="1632" y="2112"/>
              <a:ext cx="480" cy="144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46" name="AutoShape 27"/>
            <p:cNvSpPr>
              <a:spLocks noChangeArrowheads="1"/>
            </p:cNvSpPr>
            <p:nvPr/>
          </p:nvSpPr>
          <p:spPr bwMode="auto">
            <a:xfrm>
              <a:off x="1392" y="1776"/>
              <a:ext cx="192" cy="144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33132" name="Group 28"/>
          <p:cNvGrpSpPr>
            <a:grpSpLocks/>
          </p:cNvGrpSpPr>
          <p:nvPr/>
        </p:nvGrpSpPr>
        <p:grpSpPr bwMode="auto">
          <a:xfrm>
            <a:off x="3571875" y="4000500"/>
            <a:ext cx="1500188" cy="1285875"/>
            <a:chOff x="2544" y="1632"/>
            <a:chExt cx="1008" cy="960"/>
          </a:xfrm>
        </p:grpSpPr>
        <p:sp>
          <p:nvSpPr>
            <p:cNvPr id="133142" name="Freeform 29"/>
            <p:cNvSpPr>
              <a:spLocks/>
            </p:cNvSpPr>
            <p:nvPr/>
          </p:nvSpPr>
          <p:spPr bwMode="auto">
            <a:xfrm>
              <a:off x="2544" y="1872"/>
              <a:ext cx="1008" cy="720"/>
            </a:xfrm>
            <a:custGeom>
              <a:avLst/>
              <a:gdLst>
                <a:gd name="T0" fmla="*/ 0 w 1008"/>
                <a:gd name="T1" fmla="*/ 720 h 720"/>
                <a:gd name="T2" fmla="*/ 0 w 1008"/>
                <a:gd name="T3" fmla="*/ 432 h 720"/>
                <a:gd name="T4" fmla="*/ 336 w 1008"/>
                <a:gd name="T5" fmla="*/ 336 h 720"/>
                <a:gd name="T6" fmla="*/ 0 w 1008"/>
                <a:gd name="T7" fmla="*/ 192 h 720"/>
                <a:gd name="T8" fmla="*/ 0 w 1008"/>
                <a:gd name="T9" fmla="*/ 0 h 720"/>
                <a:gd name="T10" fmla="*/ 1008 w 1008"/>
                <a:gd name="T11" fmla="*/ 0 h 720"/>
                <a:gd name="T12" fmla="*/ 1008 w 1008"/>
                <a:gd name="T13" fmla="*/ 720 h 720"/>
                <a:gd name="T14" fmla="*/ 0 w 1008"/>
                <a:gd name="T15" fmla="*/ 720 h 7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8"/>
                <a:gd name="T25" fmla="*/ 0 h 720"/>
                <a:gd name="T26" fmla="*/ 1008 w 1008"/>
                <a:gd name="T27" fmla="*/ 720 h 7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8" h="720">
                  <a:moveTo>
                    <a:pt x="0" y="720"/>
                  </a:moveTo>
                  <a:lnTo>
                    <a:pt x="0" y="432"/>
                  </a:lnTo>
                  <a:lnTo>
                    <a:pt x="336" y="336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1008" y="0"/>
                  </a:lnTo>
                  <a:lnTo>
                    <a:pt x="1008" y="720"/>
                  </a:lnTo>
                  <a:lnTo>
                    <a:pt x="0" y="72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43" name="AutoShape 30"/>
            <p:cNvSpPr>
              <a:spLocks noChangeArrowheads="1"/>
            </p:cNvSpPr>
            <p:nvPr/>
          </p:nvSpPr>
          <p:spPr bwMode="auto">
            <a:xfrm>
              <a:off x="2928" y="1632"/>
              <a:ext cx="432" cy="384"/>
            </a:xfrm>
            <a:prstGeom prst="pentagon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33133" name="Group 31"/>
          <p:cNvGrpSpPr>
            <a:grpSpLocks/>
          </p:cNvGrpSpPr>
          <p:nvPr/>
        </p:nvGrpSpPr>
        <p:grpSpPr bwMode="auto">
          <a:xfrm>
            <a:off x="7572375" y="4000500"/>
            <a:ext cx="1314450" cy="1524000"/>
            <a:chOff x="2544" y="1632"/>
            <a:chExt cx="1008" cy="960"/>
          </a:xfrm>
        </p:grpSpPr>
        <p:sp>
          <p:nvSpPr>
            <p:cNvPr id="133140" name="Freeform 32"/>
            <p:cNvSpPr>
              <a:spLocks/>
            </p:cNvSpPr>
            <p:nvPr/>
          </p:nvSpPr>
          <p:spPr bwMode="auto">
            <a:xfrm>
              <a:off x="2544" y="1872"/>
              <a:ext cx="1008" cy="720"/>
            </a:xfrm>
            <a:custGeom>
              <a:avLst/>
              <a:gdLst>
                <a:gd name="T0" fmla="*/ 0 w 1008"/>
                <a:gd name="T1" fmla="*/ 720 h 720"/>
                <a:gd name="T2" fmla="*/ 0 w 1008"/>
                <a:gd name="T3" fmla="*/ 432 h 720"/>
                <a:gd name="T4" fmla="*/ 336 w 1008"/>
                <a:gd name="T5" fmla="*/ 336 h 720"/>
                <a:gd name="T6" fmla="*/ 0 w 1008"/>
                <a:gd name="T7" fmla="*/ 192 h 720"/>
                <a:gd name="T8" fmla="*/ 0 w 1008"/>
                <a:gd name="T9" fmla="*/ 0 h 720"/>
                <a:gd name="T10" fmla="*/ 1008 w 1008"/>
                <a:gd name="T11" fmla="*/ 0 h 720"/>
                <a:gd name="T12" fmla="*/ 1008 w 1008"/>
                <a:gd name="T13" fmla="*/ 720 h 720"/>
                <a:gd name="T14" fmla="*/ 0 w 1008"/>
                <a:gd name="T15" fmla="*/ 720 h 7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8"/>
                <a:gd name="T25" fmla="*/ 0 h 720"/>
                <a:gd name="T26" fmla="*/ 1008 w 1008"/>
                <a:gd name="T27" fmla="*/ 720 h 7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8" h="720">
                  <a:moveTo>
                    <a:pt x="0" y="720"/>
                  </a:moveTo>
                  <a:lnTo>
                    <a:pt x="0" y="432"/>
                  </a:lnTo>
                  <a:lnTo>
                    <a:pt x="336" y="336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1008" y="0"/>
                  </a:lnTo>
                  <a:lnTo>
                    <a:pt x="1008" y="720"/>
                  </a:lnTo>
                  <a:lnTo>
                    <a:pt x="0" y="72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141" name="AutoShape 33"/>
            <p:cNvSpPr>
              <a:spLocks noChangeArrowheads="1"/>
            </p:cNvSpPr>
            <p:nvPr/>
          </p:nvSpPr>
          <p:spPr bwMode="auto">
            <a:xfrm>
              <a:off x="2928" y="1632"/>
              <a:ext cx="432" cy="384"/>
            </a:xfrm>
            <a:prstGeom prst="pentagon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grpSp>
        <p:nvGrpSpPr>
          <p:cNvPr id="133134" name="Group 34"/>
          <p:cNvGrpSpPr>
            <a:grpSpLocks/>
          </p:cNvGrpSpPr>
          <p:nvPr/>
        </p:nvGrpSpPr>
        <p:grpSpPr bwMode="auto">
          <a:xfrm>
            <a:off x="6500813" y="4214813"/>
            <a:ext cx="1447800" cy="990600"/>
            <a:chOff x="1200" y="1776"/>
            <a:chExt cx="912" cy="624"/>
          </a:xfrm>
        </p:grpSpPr>
        <p:sp>
          <p:nvSpPr>
            <p:cNvPr id="133137" name="Oval 35"/>
            <p:cNvSpPr>
              <a:spLocks noChangeArrowheads="1"/>
            </p:cNvSpPr>
            <p:nvPr/>
          </p:nvSpPr>
          <p:spPr bwMode="auto">
            <a:xfrm>
              <a:off x="1200" y="1872"/>
              <a:ext cx="576" cy="52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38" name="AutoShape 36"/>
            <p:cNvSpPr>
              <a:spLocks noChangeArrowheads="1"/>
            </p:cNvSpPr>
            <p:nvPr/>
          </p:nvSpPr>
          <p:spPr bwMode="auto">
            <a:xfrm>
              <a:off x="1632" y="2112"/>
              <a:ext cx="480" cy="144"/>
            </a:xfrm>
            <a:prstGeom prst="flowChartDecision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  <p:sp>
          <p:nvSpPr>
            <p:cNvPr id="133139" name="AutoShape 37"/>
            <p:cNvSpPr>
              <a:spLocks noChangeArrowheads="1"/>
            </p:cNvSpPr>
            <p:nvPr/>
          </p:nvSpPr>
          <p:spPr bwMode="auto">
            <a:xfrm>
              <a:off x="1392" y="1776"/>
              <a:ext cx="192" cy="144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/>
            </a:p>
          </p:txBody>
        </p:sp>
      </p:grpSp>
      <p:sp>
        <p:nvSpPr>
          <p:cNvPr id="133135" name="AutoShape 38"/>
          <p:cNvSpPr>
            <a:spLocks noChangeArrowheads="1"/>
          </p:cNvSpPr>
          <p:nvPr/>
        </p:nvSpPr>
        <p:spPr bwMode="auto">
          <a:xfrm>
            <a:off x="5500688" y="4214813"/>
            <a:ext cx="1066800" cy="533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36" name="TextBox 30"/>
          <p:cNvSpPr txBox="1">
            <a:spLocks noChangeArrowheads="1"/>
          </p:cNvSpPr>
          <p:nvPr/>
        </p:nvSpPr>
        <p:spPr bwMode="auto">
          <a:xfrm>
            <a:off x="357188" y="5500688"/>
            <a:ext cx="835818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Антитромбин (АТ)-природни антикоагуланс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Везивањем нефракционисаног хепарина за АТ појачава се инхибиторно дејство АТ на процес згрушавања крви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</a:t>
            </a:r>
            <a:endParaRPr lang="en-US" altLang="en-US" sz="36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Апликација: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s.c.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or </a:t>
            </a:r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i.v.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Лабораторијско праћење: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APTT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(циљ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1.5 – 2.5 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дуже у односу на контролу)</a:t>
            </a:r>
          </a:p>
          <a:p>
            <a:pPr eaLnBrk="1" hangingPunct="1"/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Примењује се у болничким условима</a:t>
            </a:r>
          </a:p>
          <a:p>
            <a:pPr eaLnBrk="1" hangingPunct="1">
              <a:buFontTx/>
              <a:buNone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Нежењена дејства: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крварење,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хепарином индукована тромбоцитопенија (ХИТ),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остеопороза</a:t>
            </a:r>
          </a:p>
          <a:p>
            <a:pPr eaLnBrk="1" hangingPunct="1"/>
            <a:endParaRPr lang="en-US" alt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АГЕНДА</a:t>
            </a:r>
            <a:endParaRPr lang="en-US" altLang="en-US" sz="360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sr-Cyrl-CS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Физиологија хемостазе</a:t>
            </a:r>
          </a:p>
          <a:p>
            <a:pPr>
              <a:defRPr/>
            </a:pPr>
            <a:r>
              <a:rPr lang="sr-Cyrl-CS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Најчешће болести које су праћене хеморагијским синдромом</a:t>
            </a:r>
          </a:p>
          <a:p>
            <a:pPr>
              <a:defRPr/>
            </a:pPr>
            <a:r>
              <a:rPr lang="sr-Cyrl-CS" dirty="0">
                <a:solidFill>
                  <a:schemeClr val="accent3">
                    <a:lumMod val="6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Стратегија припреме за стоматолошке интервенције и лечење болесника са поремећајем коагулације</a:t>
            </a:r>
            <a:endParaRPr lang="en-US" dirty="0">
              <a:solidFill>
                <a:schemeClr val="accent3">
                  <a:lumMod val="6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14313"/>
            <a:ext cx="8229600" cy="1143000"/>
          </a:xfrm>
        </p:spPr>
        <p:txBody>
          <a:bodyPr/>
          <a:lstStyle/>
          <a:p>
            <a:pPr eaLnBrk="1" hangingPunct="1"/>
            <a:r>
              <a:rPr lang="sr-Cyrl-CS" altLang="en-US" sz="3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</a:t>
            </a:r>
            <a:endParaRPr lang="en-US" altLang="en-US" sz="36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500188"/>
            <a:ext cx="8458200" cy="49831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Клиничка примена:</a:t>
            </a:r>
          </a:p>
          <a:p>
            <a:pPr eaLnBrk="1" hangingPunct="1">
              <a:buFontTx/>
              <a:buNone/>
              <a:defRPr/>
            </a:pPr>
            <a:endParaRPr lang="sr-Cyrl-C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Дубока венска тромбоза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Акутна емболија плућа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Акутни коронарни синдром</a:t>
            </a: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Артеријска тромбоза</a:t>
            </a: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Екстракорпоралне процедуре</a:t>
            </a:r>
            <a:r>
              <a:rPr 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sr-Cyrl-C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хемодијализа)</a:t>
            </a:r>
            <a:endParaRPr 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Хепарини мале молекулске масе </a:t>
            </a:r>
            <a:b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Low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molecular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weight heparin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-</a:t>
            </a:r>
            <a:r>
              <a:rPr lang="en-U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</a:t>
            </a: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eaLnBrk="1" hangingPunct="1"/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Добијају се из нефракционисаног хепарина, просечне мм </a:t>
            </a:r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2000 – 9000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имају око 15 моносахаридних јединица по молекулу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72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786188"/>
            <a:ext cx="8074025" cy="277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>
          <a:xfrm>
            <a:off x="428625" y="-214313"/>
            <a:ext cx="8229600" cy="1143001"/>
          </a:xfrm>
        </p:spPr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Хепарини мале молекулске масе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8243" name="Content Placeholder 2"/>
          <p:cNvSpPr>
            <a:spLocks noGrp="1"/>
          </p:cNvSpPr>
          <p:nvPr>
            <p:ph idx="1"/>
          </p:nvPr>
        </p:nvSpPr>
        <p:spPr>
          <a:xfrm>
            <a:off x="214313" y="5000625"/>
            <a:ext cx="8715375" cy="2071688"/>
          </a:xfrm>
        </p:spPr>
        <p:txBody>
          <a:bodyPr/>
          <a:lstStyle/>
          <a:p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Механизам дејства: такође преко АТ, али пошто им недостаје специфични моносахаридни ланац за истовремено везивање и за тромбин, они имају минимално антитромбинско деловање а у већој мери имају инхибиторно дејство на активисани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чинилац коагулације (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X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а)</a:t>
            </a:r>
            <a:endParaRPr lang="en-US" altLang="en-US" sz="2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38244" name="Picture 5" descr="LMW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2938"/>
            <a:ext cx="7215188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Box 2"/>
          <p:cNvSpPr txBox="1">
            <a:spLocks noChangeArrowheads="1"/>
          </p:cNvSpPr>
          <p:nvPr/>
        </p:nvSpPr>
        <p:spPr bwMode="auto">
          <a:xfrm>
            <a:off x="1476375" y="476250"/>
            <a:ext cx="60067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Хепарини мале молекулске масе</a:t>
            </a:r>
            <a:endParaRPr lang="en-US" altLang="en-US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9267" name="TextBox 3"/>
          <p:cNvSpPr txBox="1">
            <a:spLocks noChangeArrowheads="1"/>
          </p:cNvSpPr>
          <p:nvPr/>
        </p:nvSpPr>
        <p:spPr bwMode="auto">
          <a:xfrm>
            <a:off x="214313" y="1484313"/>
            <a:ext cx="8929687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Лабораторијско праћење: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Углавном није потребно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Мерење активности анти 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FXa</a:t>
            </a: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у плазми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r-Cyrl-C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Предности у односу на нефракционисани хепарин: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Већа биораспооживост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Мањи утицај на тромбоците (потенцијално мањи ризик од крварења)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Мања инциденца ХИТ</a:t>
            </a:r>
          </a:p>
          <a:p>
            <a:pPr eaLnBrk="1" hangingPunct="1">
              <a:spcBef>
                <a:spcPct val="0"/>
              </a:spcBef>
            </a:pPr>
            <a:r>
              <a:rPr lang="sr-Cyrl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 захтева обавезно лабораторијско праћење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715375" cy="1143000"/>
          </a:xfrm>
        </p:spPr>
        <p:txBody>
          <a:bodyPr/>
          <a:lstStyle/>
          <a:p>
            <a:pPr eaLnBrk="1" hangingPunct="1"/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Хепарини мале молекулске масе</a:t>
            </a:r>
            <a:endParaRPr lang="en-US" altLang="en-US" sz="3200" u="sng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Dalteparin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(Fragmin)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Enoxaparin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(Clexan)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/>
            <a:r>
              <a:rPr lang="en-US" altLang="en-US" sz="2400" dirty="0" err="1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Tinzaparin</a:t>
            </a:r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(Innohep)</a:t>
            </a:r>
          </a:p>
          <a:p>
            <a:pPr eaLnBrk="1" hangingPunct="1"/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Nadriparin (Fraxiparin)</a:t>
            </a:r>
          </a:p>
          <a:p>
            <a:pPr eaLnBrk="1" hangingPunct="1"/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Reviparin (Clivarin)</a:t>
            </a:r>
          </a:p>
          <a:p>
            <a:pPr eaLnBrk="1" hangingPunct="1"/>
            <a:r>
              <a:rPr lang="sr-Latn-CS" altLang="en-US" sz="24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Adeparin (Normiflo)</a:t>
            </a:r>
            <a:endParaRPr lang="en-US" altLang="en-US" sz="24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402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357313"/>
            <a:ext cx="35528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3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Стоматолошке процедуре код пацијената који узимају хепарин</a:t>
            </a:r>
            <a:endParaRPr lang="en-US" altLang="en-US" sz="3200" dirty="0">
              <a:solidFill>
                <a:srgbClr val="002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1315" name="Content Placeholder 2"/>
          <p:cNvSpPr>
            <a:spLocks noGrp="1"/>
          </p:cNvSpPr>
          <p:nvPr>
            <p:ph idx="1"/>
          </p:nvPr>
        </p:nvSpPr>
        <p:spPr>
          <a:xfrm>
            <a:off x="428625" y="1500188"/>
            <a:ext cx="8607871" cy="5126037"/>
          </a:xfrm>
        </p:spPr>
        <p:txBody>
          <a:bodyPr/>
          <a:lstStyle/>
          <a:p>
            <a:pPr marL="457200" indent="-457200"/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мали ризик од крварења,стопирати дозу пре интервенције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i="1" dirty="0" err="1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Belfiglio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1991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457200" indent="-457200">
              <a:spcBef>
                <a:spcPct val="0"/>
              </a:spcBef>
            </a:pPr>
            <a:endParaRPr lang="sr-Cyrl-CS" altLang="en-US" sz="2200" dirty="0"/>
          </a:p>
          <a:p>
            <a:pPr marL="457200" indent="-457200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Нефракционисани хепарин укинути  6-8 сати пре операције (код обилног крварења се даје протамин сулфат) 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i="1" dirty="0" err="1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Belfiglio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1991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pPr marL="457200" indent="-457200">
              <a:spcBef>
                <a:spcPct val="0"/>
              </a:spcBef>
            </a:pPr>
            <a:endParaRPr lang="sr-Cyrl-CS" altLang="en-US" sz="2200" dirty="0"/>
          </a:p>
          <a:p>
            <a:pPr marL="457200" indent="-457200">
              <a:spcBef>
                <a:spcPct val="0"/>
              </a:spcBef>
            </a:pP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Краткотрајна “хепаринизација”пацијената који се спремају за стоматолошку интервенцију а узимају ОАК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(“briging”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): укинути варфарин 4 дана пре интервенције и укључити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LMWH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на 12 сати. На дан операције се не прима јутарња доза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а увече се даје и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и варфарин (преклапање до постизања</a:t>
            </a:r>
            <a:r>
              <a:rPr lang="sr-Latn-R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INR</a:t>
            </a:r>
            <a:r>
              <a:rPr lang="sr-Cyrl-CS" altLang="en-US" sz="22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2.0-3.5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), искључује се </a:t>
            </a:r>
            <a:r>
              <a:rPr lang="sr-Latn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LMWH </a:t>
            </a:r>
            <a:r>
              <a:rPr lang="sr-Cyrl-CS" altLang="en-US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 наставља  варфарин  </a:t>
            </a:r>
            <a:r>
              <a:rPr lang="sr-Cyrl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</a:t>
            </a:r>
            <a:r>
              <a:rPr lang="en-US" altLang="en-US" sz="2200" i="1" dirty="0" err="1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Sonis</a:t>
            </a:r>
            <a:r>
              <a:rPr lang="sr-Latn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et al </a:t>
            </a:r>
            <a:r>
              <a:rPr lang="en-U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2003</a:t>
            </a:r>
            <a:r>
              <a:rPr lang="sr-Latn-CS" altLang="en-US" sz="2200" i="1" dirty="0">
                <a:solidFill>
                  <a:schemeClr val="bg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altLang="en-US" sz="2200" i="1" dirty="0">
              <a:solidFill>
                <a:schemeClr val="bg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143125" y="285750"/>
            <a:ext cx="46243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Хеморагијски синдром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7838" y="1341438"/>
            <a:ext cx="8358187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Испољава се </a:t>
            </a:r>
            <a:r>
              <a:rPr lang="x-none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спонтаним</a:t>
            </a:r>
            <a:r>
              <a:rPr lang="x-none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или</a:t>
            </a:r>
            <a:r>
              <a:rPr lang="x-none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x-none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ненормално дугим крварењем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 кожи</a:t>
            </a:r>
            <a:r>
              <a:rPr lang="x-none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слузницама, разним ткивима и органима.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CS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патолошко крварењe из интактних крвних судова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sr-Latn-CS" sz="2200" dirty="0">
                <a:solidFill>
                  <a:srgbClr val="0070C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масивног крварења из оштећеног крвног суда</a:t>
            </a:r>
            <a:r>
              <a:rPr lang="sr-Latn-CS" sz="2200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sr-Latn-C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x-none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Васкулопатије 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(патолошка стања настају због наследних или стечених поремећаја структуре или функције капилара, венула и артериола)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x-none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Тромбоцитопатије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(патолошка стања која настају због тромбоцитопеније, тромбоцитемије или тромбоцитоастеније)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x-none" sz="2200" b="1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Коагулопатије</a:t>
            </a:r>
            <a:r>
              <a:rPr lang="x-none" sz="22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(патолошка стања која настају услед смањења, недостатка, поремећаја структуре или инхибиције једног или више чинилаца коагулације)</a:t>
            </a:r>
          </a:p>
          <a:p>
            <a:pPr eaLnBrk="1" hangingPunct="1">
              <a:defRPr/>
            </a:pPr>
            <a:endParaRPr lang="en-US"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0.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15049</TotalTime>
  <Words>4963</Words>
  <Application>Microsoft Office PowerPoint</Application>
  <PresentationFormat>On-screen Show (4:3)</PresentationFormat>
  <Paragraphs>1035</Paragraphs>
  <Slides>85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87" baseType="lpstr">
      <vt:lpstr>Default Design</vt:lpstr>
      <vt:lpstr>Image Document</vt:lpstr>
      <vt:lpstr>Методе хемостазе. Пацијенти ризика: пацијенти са хеморагијским синдромом, пацијенти на антикоагулантној и антиагрегационој терапији</vt:lpstr>
      <vt:lpstr>АГЕНДА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АГЕНДА</vt:lpstr>
      <vt:lpstr>PowerPoint Presentation</vt:lpstr>
      <vt:lpstr>PowerPoint Presentation</vt:lpstr>
      <vt:lpstr>PowerPoint Presentation</vt:lpstr>
      <vt:lpstr>PowerPoint Presentation</vt:lpstr>
      <vt:lpstr> Тромбоцитопеније </vt:lpstr>
      <vt:lpstr>Тромбоцитопеније </vt:lpstr>
      <vt:lpstr>Тромбоцитопеније</vt:lpstr>
      <vt:lpstr>Тромбоцитопеније  </vt:lpstr>
      <vt:lpstr>Имунолошка тромбоцитопенија (ITP)</vt:lpstr>
      <vt:lpstr>ITP: клиничка слика</vt:lpstr>
      <vt:lpstr>ITP: степенаст приступ лечењу</vt:lpstr>
      <vt:lpstr>PowerPoint Presentation</vt:lpstr>
      <vt:lpstr>PowerPoint Presentation</vt:lpstr>
      <vt:lpstr>Von Willebrand-ова бoлест</vt:lpstr>
      <vt:lpstr>Von Willebrand-ова бoлест</vt:lpstr>
      <vt:lpstr>Von Willebrand-ова бoлест</vt:lpstr>
      <vt:lpstr>Von Willebrand-ова бoлест</vt:lpstr>
      <vt:lpstr>Von Willebrand-ова бoлест</vt:lpstr>
      <vt:lpstr>Хемофилија   </vt:lpstr>
      <vt:lpstr>Преносиоци хемофилије </vt:lpstr>
      <vt:lpstr>Хемофилија А</vt:lpstr>
      <vt:lpstr>PowerPoint Presentation</vt:lpstr>
      <vt:lpstr>Хемофилија А </vt:lpstr>
      <vt:lpstr>Хемофилија А </vt:lpstr>
      <vt:lpstr>Хемофилија А </vt:lpstr>
      <vt:lpstr>Хемофилија А  </vt:lpstr>
      <vt:lpstr>Хемофилија А  </vt:lpstr>
      <vt:lpstr>Хемофилија А </vt:lpstr>
      <vt:lpstr>Хемофилија А </vt:lpstr>
      <vt:lpstr>PowerPoint Presentation</vt:lpstr>
      <vt:lpstr>PowerPoint Presentation</vt:lpstr>
      <vt:lpstr>Хемофилија B </vt:lpstr>
      <vt:lpstr>Хемофилија C (Sy Rosenthal)</vt:lpstr>
      <vt:lpstr>   Ретки недостаци фактора коагулације (engl. Rare bleeding disorders-RBD)   </vt:lpstr>
      <vt:lpstr> Клиничке манифестације</vt:lpstr>
      <vt:lpstr>    Ретки недостаци фактора коагулације   </vt:lpstr>
      <vt:lpstr>Ретки недостаци фактора коагулације</vt:lpstr>
      <vt:lpstr>АГЕНДА</vt:lpstr>
      <vt:lpstr> </vt:lpstr>
      <vt:lpstr> </vt:lpstr>
      <vt:lpstr>Супституциона терапија одговарајућим фактором коагулације</vt:lpstr>
      <vt:lpstr>PowerPoint Presentation</vt:lpstr>
      <vt:lpstr>Дезмопресин (DDAVP)</vt:lpstr>
      <vt:lpstr>Антифибринолитичка терапија</vt:lpstr>
      <vt:lpstr>Локалне мере хемостазе</vt:lpstr>
      <vt:lpstr>Припрема за локалну анестезију</vt:lpstr>
      <vt:lpstr>Елективне процедуре у стоматологији</vt:lpstr>
      <vt:lpstr>Екстракција зуба и орална хирургија</vt:lpstr>
      <vt:lpstr>Екстракција зуба код пацијента са хемофилијом и инхибитором</vt:lpstr>
      <vt:lpstr>Хитна стања</vt:lpstr>
      <vt:lpstr>Антитромбоцитни лекови</vt:lpstr>
      <vt:lpstr>Антитромбоцитни лекови</vt:lpstr>
      <vt:lpstr>PowerPoint Presentation</vt:lpstr>
      <vt:lpstr>Аспирин</vt:lpstr>
      <vt:lpstr> Клиничка примена аспирина</vt:lpstr>
      <vt:lpstr>Стоматолошке интервенције код пацијената који узимају Аспирин</vt:lpstr>
      <vt:lpstr>Клопидогрел (Plavix) и Тиклопидин</vt:lpstr>
      <vt:lpstr>Тиклопидин</vt:lpstr>
      <vt:lpstr>Клопидогрел</vt:lpstr>
      <vt:lpstr>Стоматолошке интервенције код пацијената који узимају Клопидогрел и Тиклопидин</vt:lpstr>
      <vt:lpstr>Орални антикоагулантни лекови</vt:lpstr>
      <vt:lpstr>Варфарин</vt:lpstr>
      <vt:lpstr>Индикације и контраиндикације за примену оралних антикоагуланата </vt:lpstr>
      <vt:lpstr>Орални антикоагулантни лекови</vt:lpstr>
      <vt:lpstr>Терапијски опсег који се препоручује за оралне антикоагулансе</vt:lpstr>
      <vt:lpstr>Варфарин</vt:lpstr>
      <vt:lpstr>Стоматолошке процедуре код пацијената који узимају Варфарин</vt:lpstr>
      <vt:lpstr>Стоматолошке процедуре код пацијената који узимају Варфарин</vt:lpstr>
      <vt:lpstr>Хепарин</vt:lpstr>
      <vt:lpstr>Механизам дејства хепарина</vt:lpstr>
      <vt:lpstr>Хепарин</vt:lpstr>
      <vt:lpstr>Хепарин</vt:lpstr>
      <vt:lpstr>Хепарини мале молекулске масе  (Low molecular weight heparin-LMWH)</vt:lpstr>
      <vt:lpstr>Хепарини мале молекулске масе</vt:lpstr>
      <vt:lpstr>PowerPoint Presentation</vt:lpstr>
      <vt:lpstr>Хепарини мале молекулске масе</vt:lpstr>
      <vt:lpstr>Стоматолошке процедуре код пацијената који узимају хепарин</vt:lpstr>
    </vt:vector>
  </TitlesOfParts>
  <Company>Medicinski fakultet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MESTO PIOGLITAZONA U INDIVIDUALIZACIJI TERAPIJE DIABETES MELLITUS-a TIP 2</dc:title>
  <dc:creator>Bife</dc:creator>
  <cp:lastModifiedBy>Windows korisnik</cp:lastModifiedBy>
  <cp:revision>654</cp:revision>
  <dcterms:created xsi:type="dcterms:W3CDTF">2013-06-10T05:47:10Z</dcterms:created>
  <dcterms:modified xsi:type="dcterms:W3CDTF">2021-02-11T10:23:44Z</dcterms:modified>
</cp:coreProperties>
</file>